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7"/>
  </p:notesMasterIdLst>
  <p:handoutMasterIdLst>
    <p:handoutMasterId r:id="rId48"/>
  </p:handoutMasterIdLst>
  <p:sldIdLst>
    <p:sldId id="257" r:id="rId2"/>
    <p:sldId id="258" r:id="rId3"/>
    <p:sldId id="4323" r:id="rId4"/>
    <p:sldId id="363" r:id="rId5"/>
    <p:sldId id="4320" r:id="rId6"/>
    <p:sldId id="4321" r:id="rId7"/>
    <p:sldId id="4324" r:id="rId8"/>
    <p:sldId id="472" r:id="rId9"/>
    <p:sldId id="4295" r:id="rId10"/>
    <p:sldId id="334" r:id="rId11"/>
    <p:sldId id="4322" r:id="rId12"/>
    <p:sldId id="4296" r:id="rId13"/>
    <p:sldId id="319" r:id="rId14"/>
    <p:sldId id="4298" r:id="rId15"/>
    <p:sldId id="4302" r:id="rId16"/>
    <p:sldId id="4317" r:id="rId17"/>
    <p:sldId id="4314" r:id="rId18"/>
    <p:sldId id="4334" r:id="rId19"/>
    <p:sldId id="4315" r:id="rId20"/>
    <p:sldId id="4316" r:id="rId21"/>
    <p:sldId id="4327" r:id="rId22"/>
    <p:sldId id="4330" r:id="rId23"/>
    <p:sldId id="4342" r:id="rId24"/>
    <p:sldId id="4325" r:id="rId25"/>
    <p:sldId id="4307" r:id="rId26"/>
    <p:sldId id="4328" r:id="rId27"/>
    <p:sldId id="4326" r:id="rId28"/>
    <p:sldId id="4337" r:id="rId29"/>
    <p:sldId id="4336" r:id="rId30"/>
    <p:sldId id="4335" r:id="rId31"/>
    <p:sldId id="4338" r:id="rId32"/>
    <p:sldId id="4344" r:id="rId33"/>
    <p:sldId id="4345" r:id="rId34"/>
    <p:sldId id="4329" r:id="rId35"/>
    <p:sldId id="4331" r:id="rId36"/>
    <p:sldId id="4332" r:id="rId37"/>
    <p:sldId id="4333" r:id="rId38"/>
    <p:sldId id="4340" r:id="rId39"/>
    <p:sldId id="4341" r:id="rId40"/>
    <p:sldId id="4339" r:id="rId41"/>
    <p:sldId id="1401" r:id="rId42"/>
    <p:sldId id="4313" r:id="rId43"/>
    <p:sldId id="1439" r:id="rId44"/>
    <p:sldId id="1403" r:id="rId45"/>
    <p:sldId id="4343" r:id="rId46"/>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6">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D41"/>
    <a:srgbClr val="FF3300"/>
    <a:srgbClr val="FF6600"/>
    <a:srgbClr val="B2B2B2"/>
    <a:srgbClr val="202020"/>
    <a:srgbClr val="323232"/>
    <a:srgbClr val="CC3300"/>
    <a:srgbClr val="CC00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æ·±è²æ ·å¼ 2 - å¼ºè° 3/å¼ºè°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æ·±è²æ ·å¼ 2 - å¼ºè° 5/å¼ºè°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78" autoAdjust="0"/>
    <p:restoredTop sz="94660"/>
  </p:normalViewPr>
  <p:slideViewPr>
    <p:cSldViewPr snapToGrid="0" showGuides="1">
      <p:cViewPr varScale="1">
        <p:scale>
          <a:sx n="63" d="100"/>
          <a:sy n="63" d="100"/>
        </p:scale>
        <p:origin x="908" y="56"/>
      </p:cViewPr>
      <p:guideLst>
        <p:guide orient="horz" pos="2160"/>
        <p:guide pos="3846"/>
      </p:guideLst>
    </p:cSldViewPr>
  </p:slid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2023/8/14</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2023/8/14</a:t>
            </a:fld>
            <a:endParaRPr lang="zh-CN" altLang="en-US"/>
          </a:p>
        </p:txBody>
      </p:sp>
      <p:sp>
        <p:nvSpPr>
          <p:cNvPr id="4" name="幻灯片图像占位符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xfrm>
            <a:off x="406400" y="696913"/>
            <a:ext cx="2193925" cy="1235075"/>
          </a:xfrm>
          <a:ln/>
        </p:spPr>
      </p:sp>
      <p:sp>
        <p:nvSpPr>
          <p:cNvPr id="173059" name="Notes Placeholder 2"/>
          <p:cNvSpPr>
            <a:spLocks noGrp="1"/>
          </p:cNvSpPr>
          <p:nvPr>
            <p:ph type="body" idx="1"/>
          </p:nvPr>
        </p:nvSpPr>
        <p:spPr>
          <a:xfrm>
            <a:off x="701040" y="2424620"/>
            <a:ext cx="5608320" cy="4183380"/>
          </a:xfrm>
          <a:noFill/>
          <a:ln/>
        </p:spPr>
        <p:txBody>
          <a:bodyPr/>
          <a:lstStyle/>
          <a:p>
            <a:r>
              <a:rPr lang="en-US" dirty="0">
                <a:latin typeface="Arial" panose="020B0604020202020204" pitchFamily="34" charset="0"/>
                <a:cs typeface="Arial" panose="020B0604020202020204" pitchFamily="34" charset="0"/>
              </a:rPr>
              <a:t> </a:t>
            </a:r>
          </a:p>
        </p:txBody>
      </p:sp>
      <p:sp>
        <p:nvSpPr>
          <p:cNvPr id="5" name="Rectangle 7">
            <a:extLst>
              <a:ext uri="{FF2B5EF4-FFF2-40B4-BE49-F238E27FC236}">
                <a16:creationId xmlns:a16="http://schemas.microsoft.com/office/drawing/2014/main" id="{B89749A0-8BE2-4847-BA02-744C1C29C0E2}"/>
              </a:ext>
            </a:extLst>
          </p:cNvPr>
          <p:cNvSpPr>
            <a:spLocks noGrp="1" noChangeArrowheads="1"/>
          </p:cNvSpPr>
          <p:nvPr>
            <p:ph type="sldNum" sz="quarter" idx="5"/>
          </p:nvPr>
        </p:nvSpPr>
        <p:spPr bwMode="auto">
          <a:xfrm>
            <a:off x="3970938" y="8829967"/>
            <a:ext cx="3037840" cy="464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7683">
              <a:spcBef>
                <a:spcPct val="30000"/>
              </a:spcBef>
              <a:defRPr sz="1200">
                <a:solidFill>
                  <a:schemeClr val="tx1"/>
                </a:solidFill>
                <a:latin typeface="Calibri" panose="020F0502020204030204" pitchFamily="34" charset="0"/>
              </a:defRPr>
            </a:lvl1pPr>
            <a:lvl2pPr marL="785993" indent="-302305" defTabSz="1007683">
              <a:spcBef>
                <a:spcPct val="30000"/>
              </a:spcBef>
              <a:defRPr sz="1200">
                <a:solidFill>
                  <a:schemeClr val="tx1"/>
                </a:solidFill>
                <a:latin typeface="Calibri" panose="020F0502020204030204" pitchFamily="34" charset="0"/>
              </a:defRPr>
            </a:lvl2pPr>
            <a:lvl3pPr marL="1209220" indent="-241843" defTabSz="1007683">
              <a:spcBef>
                <a:spcPct val="30000"/>
              </a:spcBef>
              <a:defRPr sz="1200">
                <a:solidFill>
                  <a:schemeClr val="tx1"/>
                </a:solidFill>
                <a:latin typeface="Calibri" panose="020F0502020204030204" pitchFamily="34" charset="0"/>
              </a:defRPr>
            </a:lvl3pPr>
            <a:lvl4pPr marL="1692907" indent="-241843" defTabSz="1007683">
              <a:spcBef>
                <a:spcPct val="30000"/>
              </a:spcBef>
              <a:defRPr sz="1200">
                <a:solidFill>
                  <a:schemeClr val="tx1"/>
                </a:solidFill>
                <a:latin typeface="Calibri" panose="020F0502020204030204" pitchFamily="34" charset="0"/>
              </a:defRPr>
            </a:lvl4pPr>
            <a:lvl5pPr marL="2176595" indent="-241843" defTabSz="1007683">
              <a:spcBef>
                <a:spcPct val="30000"/>
              </a:spcBef>
              <a:defRPr sz="1200">
                <a:solidFill>
                  <a:schemeClr val="tx1"/>
                </a:solidFill>
                <a:latin typeface="Calibri" panose="020F0502020204030204" pitchFamily="34" charset="0"/>
              </a:defRPr>
            </a:lvl5pPr>
            <a:lvl6pPr marL="2660282" indent="-241843" defTabSz="1007683" eaLnBrk="0" fontAlgn="base" hangingPunct="0">
              <a:spcBef>
                <a:spcPct val="30000"/>
              </a:spcBef>
              <a:spcAft>
                <a:spcPct val="0"/>
              </a:spcAft>
              <a:defRPr sz="1200">
                <a:solidFill>
                  <a:schemeClr val="tx1"/>
                </a:solidFill>
                <a:latin typeface="Calibri" panose="020F0502020204030204" pitchFamily="34" charset="0"/>
              </a:defRPr>
            </a:lvl6pPr>
            <a:lvl7pPr marL="3143970" indent="-241843" defTabSz="1007683" eaLnBrk="0" fontAlgn="base" hangingPunct="0">
              <a:spcBef>
                <a:spcPct val="30000"/>
              </a:spcBef>
              <a:spcAft>
                <a:spcPct val="0"/>
              </a:spcAft>
              <a:defRPr sz="1200">
                <a:solidFill>
                  <a:schemeClr val="tx1"/>
                </a:solidFill>
                <a:latin typeface="Calibri" panose="020F0502020204030204" pitchFamily="34" charset="0"/>
              </a:defRPr>
            </a:lvl7pPr>
            <a:lvl8pPr marL="3627658" indent="-241843" defTabSz="1007683" eaLnBrk="0" fontAlgn="base" hangingPunct="0">
              <a:spcBef>
                <a:spcPct val="30000"/>
              </a:spcBef>
              <a:spcAft>
                <a:spcPct val="0"/>
              </a:spcAft>
              <a:defRPr sz="1200">
                <a:solidFill>
                  <a:schemeClr val="tx1"/>
                </a:solidFill>
                <a:latin typeface="Calibri" panose="020F0502020204030204" pitchFamily="34" charset="0"/>
              </a:defRPr>
            </a:lvl8pPr>
            <a:lvl9pPr marL="4111347" indent="-241843" defTabSz="1007683"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1007683" rtl="0" eaLnBrk="1" fontAlgn="auto" latinLnBrk="0" hangingPunct="1">
              <a:lnSpc>
                <a:spcPct val="100000"/>
              </a:lnSpc>
              <a:spcBef>
                <a:spcPct val="0"/>
              </a:spcBef>
              <a:spcAft>
                <a:spcPts val="0"/>
              </a:spcAft>
              <a:buClrTx/>
              <a:buSzTx/>
              <a:buFontTx/>
              <a:buNone/>
              <a:tabLst/>
              <a:defRPr/>
            </a:pPr>
            <a:fld id="{4ABB82AC-53B5-47F0-B3F7-82EBA5F616ED}" type="slidenum">
              <a:rPr kumimoji="0" lang="en-US" altLang="en-US" sz="1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1007683" rtl="0" eaLnBrk="1" fontAlgn="auto" latinLnBrk="0" hangingPunct="1">
                <a:lnSpc>
                  <a:spcPct val="100000"/>
                </a:lnSpc>
                <a:spcBef>
                  <a:spcPct val="0"/>
                </a:spcBef>
                <a:spcAft>
                  <a:spcPts val="0"/>
                </a:spcAft>
                <a:buClrTx/>
                <a:buSzTx/>
                <a:buFontTx/>
                <a:buNone/>
                <a:tabLst/>
                <a:defRPr/>
              </a:pPr>
              <a:t>9</a:t>
            </a:fld>
            <a:endParaRPr kumimoji="0" lang="en-US" altLang="en-US" sz="13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736348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r>
              <a:rPr lang="en-US" altLang="en-US"/>
              <a:t>Raw data (BCL fles) from Illumina Novaseq6000 platform was converted to fastq fles using Illumina-implemented software bcl2fastq (v2.19.0.316).</a:t>
            </a:r>
          </a:p>
          <a:p>
            <a:endParaRPr lang="en-US" altLang="en-US"/>
          </a:p>
        </p:txBody>
      </p:sp>
    </p:spTree>
    <p:extLst>
      <p:ext uri="{BB962C8B-B14F-4D97-AF65-F5344CB8AC3E}">
        <p14:creationId xmlns:p14="http://schemas.microsoft.com/office/powerpoint/2010/main" val="2396441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588f71ec7f_0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588f71ec7f_0_4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US"/>
              <a:t>STT : </a:t>
            </a:r>
            <a:endParaRPr/>
          </a:p>
          <a:p>
            <a:pPr marL="457200" lvl="0" indent="-298450" algn="l" rtl="0">
              <a:lnSpc>
                <a:spcPct val="100000"/>
              </a:lnSpc>
              <a:spcBef>
                <a:spcPts val="0"/>
              </a:spcBef>
              <a:spcAft>
                <a:spcPts val="0"/>
              </a:spcAft>
              <a:buSzPts val="1100"/>
              <a:buChar char="-"/>
            </a:pPr>
            <a:r>
              <a:rPr lang="en-US"/>
              <a:t>1. GENE expression</a:t>
            </a:r>
            <a:endParaRPr/>
          </a:p>
          <a:p>
            <a:pPr marL="457200" lvl="0" indent="-298450" algn="l" rtl="0">
              <a:lnSpc>
                <a:spcPct val="100000"/>
              </a:lnSpc>
              <a:spcBef>
                <a:spcPts val="0"/>
              </a:spcBef>
              <a:spcAft>
                <a:spcPts val="0"/>
              </a:spcAft>
              <a:buSzPts val="1100"/>
              <a:buChar char="-"/>
            </a:pPr>
            <a:r>
              <a:rPr lang="en-US"/>
              <a:t>2. SNV </a:t>
            </a:r>
            <a:endParaRPr/>
          </a:p>
          <a:p>
            <a:pPr marL="457200" lvl="0" indent="-298450" algn="l" rtl="0">
              <a:lnSpc>
                <a:spcPct val="100000"/>
              </a:lnSpc>
              <a:spcBef>
                <a:spcPts val="0"/>
              </a:spcBef>
              <a:spcAft>
                <a:spcPts val="0"/>
              </a:spcAft>
              <a:buSzPts val="1100"/>
              <a:buChar char="-"/>
            </a:pPr>
            <a:r>
              <a:rPr lang="en-US"/>
              <a:t>3. SNV </a:t>
            </a: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feature selection: xem lại, phải hiểu ý nghĩa ghi đưa hình lên, … </a:t>
            </a:r>
            <a:endParaRPr/>
          </a:p>
          <a:p>
            <a:pPr marL="457200" lvl="0" indent="-298450" algn="l" rtl="0">
              <a:lnSpc>
                <a:spcPct val="100000"/>
              </a:lnSpc>
              <a:spcBef>
                <a:spcPts val="0"/>
              </a:spcBef>
              <a:spcAft>
                <a:spcPts val="0"/>
              </a:spcAft>
              <a:buSzPts val="1100"/>
              <a:buChar char="-"/>
            </a:pPr>
            <a:r>
              <a:rPr lang="en-US"/>
              <a:t>ở phần dimensionality reduction, đưa visualization lên trên, bỏ hình PC đi</a:t>
            </a:r>
            <a:endParaRPr/>
          </a:p>
          <a:p>
            <a:pPr marL="457200" lvl="0" indent="-298450" algn="l" rtl="0">
              <a:lnSpc>
                <a:spcPct val="100000"/>
              </a:lnSpc>
              <a:spcBef>
                <a:spcPts val="0"/>
              </a:spcBef>
              <a:spcAft>
                <a:spcPts val="0"/>
              </a:spcAft>
              <a:buSzPts val="1100"/>
              <a:buChar char="-"/>
            </a:pPr>
            <a:r>
              <a:rPr lang="en-US"/>
              <a:t>QC: biết nó sai, thì remove đi, chứ không có sửa </a:t>
            </a:r>
            <a:endParaRPr/>
          </a:p>
          <a:p>
            <a:pPr marL="457200" lvl="0" indent="-298450" algn="l" rtl="0">
              <a:lnSpc>
                <a:spcPct val="100000"/>
              </a:lnSpc>
              <a:spcBef>
                <a:spcPts val="0"/>
              </a:spcBef>
              <a:spcAft>
                <a:spcPts val="0"/>
              </a:spcAft>
              <a:buSzPts val="1100"/>
              <a:buChar char="-"/>
            </a:pPr>
            <a:r>
              <a:rPr lang="en-US"/>
              <a:t>Data correction: bias bởi tuổi tác, là không remove đi, chỉ chỉnh sửa lại, </a:t>
            </a:r>
            <a:endParaRPr/>
          </a:p>
          <a:p>
            <a:pPr marL="0" lvl="0" indent="0" algn="l" rtl="0">
              <a:lnSpc>
                <a:spcPct val="100000"/>
              </a:lnSpc>
              <a:spcBef>
                <a:spcPts val="0"/>
              </a:spcBef>
              <a:spcAft>
                <a:spcPts val="0"/>
              </a:spcAft>
              <a:buSzPts val="1100"/>
              <a:buNone/>
            </a:pPr>
            <a:r>
              <a:rPr lang="en-US"/>
              <a:t>(input, output như nào ?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p>
          <a:p>
            <a:pPr marL="457200" lvl="0" indent="-298450" algn="l" rtl="0">
              <a:lnSpc>
                <a:spcPct val="100000"/>
              </a:lnSpc>
              <a:spcBef>
                <a:spcPts val="0"/>
              </a:spcBef>
              <a:spcAft>
                <a:spcPts val="0"/>
              </a:spcAft>
              <a:buSzPts val="1100"/>
              <a:buChar char="-"/>
            </a:pPr>
            <a:r>
              <a:rPr lang="en-US"/>
              <a:t>Cellranger: sử dụng tools nào, aligner nào ( bwa, Bowtie2) </a:t>
            </a:r>
            <a:endParaRPr/>
          </a:p>
          <a:p>
            <a:pPr marL="457200" lvl="0" indent="-298450" algn="l" rtl="0">
              <a:lnSpc>
                <a:spcPct val="100000"/>
              </a:lnSpc>
              <a:spcBef>
                <a:spcPts val="0"/>
              </a:spcBef>
              <a:spcAft>
                <a:spcPts val="0"/>
              </a:spcAft>
              <a:buSzPts val="1100"/>
              <a:buChar char="-"/>
            </a:pPr>
            <a:r>
              <a:rPr lang="en-US"/>
              <a:t>trajectory inference: nhìn vào hình, biết ở đâu là cell of origin ? Kết quả như nào. </a:t>
            </a:r>
            <a:endParaRPr/>
          </a:p>
        </p:txBody>
      </p:sp>
    </p:spTree>
    <p:extLst>
      <p:ext uri="{BB962C8B-B14F-4D97-AF65-F5344CB8AC3E}">
        <p14:creationId xmlns:p14="http://schemas.microsoft.com/office/powerpoint/2010/main" val="19142280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322962"/>
            <a:ext cx="9144000" cy="2187001"/>
          </a:xfrm>
        </p:spPr>
        <p:txBody>
          <a:bodyPr anchor="b">
            <a:normAutofit/>
          </a:bodyPr>
          <a:lstStyle>
            <a:lvl1pPr algn="ctr">
              <a:lnSpc>
                <a:spcPct val="130000"/>
              </a:lnSpc>
              <a:defRPr sz="6000">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3" name="副标题 2"/>
          <p:cNvSpPr>
            <a:spLocks noGrp="1"/>
          </p:cNvSpPr>
          <p:nvPr>
            <p:ph type="subTitle" idx="1"/>
          </p:nvPr>
        </p:nvSpPr>
        <p:spPr>
          <a:xfrm>
            <a:off x="1524000" y="3602038"/>
            <a:ext cx="9144000" cy="1655762"/>
          </a:xfrm>
        </p:spPr>
        <p:txBody>
          <a:bodyPr>
            <a:normAutofit/>
          </a:bodyPr>
          <a:lstStyle>
            <a:lvl1pPr marL="0" indent="0" algn="ctr">
              <a:buNone/>
              <a:defRPr sz="1800">
                <a:solidFill>
                  <a:schemeClr val="tx1">
                    <a:lumMod val="75000"/>
                    <a:lumOff val="25000"/>
                  </a:schemeClr>
                </a:solidFill>
                <a:effectLst/>
                <a:latin typeface="Calibri Light" panose="020F0302020204030204" pitchFamily="34" charset="0"/>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Click to edit Master subtitle style</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760FBDFE-C587-4B4C-A407-44438C67B59E}" type="datetimeFigureOut">
              <a:rPr lang="zh-CN" altLang="en-US" smtClean="0"/>
              <a:t>2023/8/14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838200" y="551543"/>
            <a:ext cx="10515600" cy="5558971"/>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F4B70-B1E9-4BEA-BE12-2A4C618A8C7A}"/>
              </a:ext>
            </a:extLst>
          </p:cNvPr>
          <p:cNvSpPr>
            <a:spLocks noGrp="1"/>
          </p:cNvSpPr>
          <p:nvPr>
            <p:ph type="title"/>
          </p:nvPr>
        </p:nvSpPr>
        <p:spPr>
          <a:xfrm>
            <a:off x="781854" y="366153"/>
            <a:ext cx="10515600" cy="567932"/>
          </a:xfrm>
          <a:prstGeom prst="rect">
            <a:avLst/>
          </a:prstGeom>
        </p:spPr>
        <p:txBody>
          <a:bodyPr>
            <a:noAutofit/>
          </a:bodyPr>
          <a:lstStyle>
            <a:lvl1pPr>
              <a:defRPr sz="3600">
                <a:solidFill>
                  <a:schemeClr val="accent5">
                    <a:lumMod val="75000"/>
                  </a:schemeClr>
                </a:solidFill>
              </a:defRPr>
            </a:lvl1pPr>
          </a:lstStyle>
          <a:p>
            <a:r>
              <a:rPr lang="en-US" dirty="0"/>
              <a:t>Click to edit Master title style</a:t>
            </a:r>
          </a:p>
        </p:txBody>
      </p:sp>
      <p:sp>
        <p:nvSpPr>
          <p:cNvPr id="6" name="Slide Number Placeholder 5">
            <a:extLst>
              <a:ext uri="{FF2B5EF4-FFF2-40B4-BE49-F238E27FC236}">
                <a16:creationId xmlns:a16="http://schemas.microsoft.com/office/drawing/2014/main" id="{59199E9C-BB05-4243-84E7-C18266AFEA09}"/>
              </a:ext>
            </a:extLst>
          </p:cNvPr>
          <p:cNvSpPr>
            <a:spLocks noGrp="1"/>
          </p:cNvSpPr>
          <p:nvPr>
            <p:ph type="sldNum" sz="quarter" idx="12"/>
          </p:nvPr>
        </p:nvSpPr>
        <p:spPr>
          <a:xfrm>
            <a:off x="11682918" y="6492875"/>
            <a:ext cx="406941" cy="365125"/>
          </a:xfrm>
        </p:spPr>
        <p:txBody>
          <a:bodyPr/>
          <a:lstStyle/>
          <a:p>
            <a:fld id="{EDB4B99C-8795-4525-B74C-DE3FD9FA132D}" type="slidenum">
              <a:rPr lang="en-US" smtClean="0"/>
              <a:t>‹#›</a:t>
            </a:fld>
            <a:endParaRPr lang="en-US" dirty="0"/>
          </a:p>
        </p:txBody>
      </p:sp>
      <p:sp>
        <p:nvSpPr>
          <p:cNvPr id="7" name="Flowchart: Off-page Connector 6"/>
          <p:cNvSpPr/>
          <p:nvPr userDrawn="1"/>
        </p:nvSpPr>
        <p:spPr>
          <a:xfrm rot="16200000">
            <a:off x="41154" y="367196"/>
            <a:ext cx="437745" cy="545030"/>
          </a:xfrm>
          <a:prstGeom prst="flowChartOffpageConnector">
            <a:avLst/>
          </a:prstGeom>
          <a:gradFill>
            <a:gsLst>
              <a:gs pos="0">
                <a:schemeClr val="accent4"/>
              </a:gs>
              <a:gs pos="100000">
                <a:schemeClr val="accent1">
                  <a:lumMod val="45000"/>
                  <a:lumOff val="55000"/>
                </a:schemeClr>
              </a:gs>
              <a:gs pos="100000">
                <a:schemeClr val="accent1">
                  <a:lumMod val="30000"/>
                  <a:lumOff val="70000"/>
                </a:schemeClr>
              </a:gs>
            </a:gsLst>
            <a:lin ang="5400000" scaled="0"/>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userDrawn="1"/>
        </p:nvCxnSpPr>
        <p:spPr>
          <a:xfrm>
            <a:off x="781854" y="993654"/>
            <a:ext cx="9140359" cy="0"/>
          </a:xfrm>
          <a:prstGeom prst="line">
            <a:avLst/>
          </a:prstGeom>
          <a:ln w="12700">
            <a:gradFill>
              <a:gsLst>
                <a:gs pos="0">
                  <a:schemeClr val="accent3"/>
                </a:gs>
                <a:gs pos="56000">
                  <a:schemeClr val="accent4"/>
                </a:gs>
                <a:gs pos="100000">
                  <a:schemeClr val="accent5"/>
                </a:gs>
              </a:gsLst>
              <a:lin ang="5400000" scaled="1"/>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23444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1977433"/>
            <a:ext cx="10363200" cy="609398"/>
          </a:xfrm>
          <a:prstGeom prst="rect">
            <a:avLst/>
          </a:prstGeom>
        </p:spPr>
        <p:txBody>
          <a:bodyPr wrap="square" lIns="0" tIns="0" rIns="0" bIns="0">
            <a:spAutoFit/>
          </a:bodyPr>
          <a:lstStyle>
            <a:lvl1pPr>
              <a:defRPr>
                <a:latin typeface="Calibri Light" panose="020F0302020204030204" pitchFamily="34" charset="0"/>
                <a:cs typeface="Calibri Light" panose="020F0302020204030204" pitchFamily="34" charset="0"/>
              </a:defRPr>
            </a:lvl1pPr>
          </a:lstStyle>
          <a:p>
            <a:endParaRPr dirty="0"/>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C94F535-A2C0-420E-93BD-087022F803E9}" type="datetime1">
              <a:rPr lang="en-US" smtClean="0"/>
              <a:t>8/14/2023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7" name="Picture 6"/>
          <p:cNvPicPr>
            <a:picLocks noChangeAspect="1"/>
          </p:cNvPicPr>
          <p:nvPr userDrawn="1"/>
        </p:nvPicPr>
        <p:blipFill>
          <a:blip r:embed="rId2"/>
          <a:stretch>
            <a:fillRect/>
          </a:stretch>
        </p:blipFill>
        <p:spPr>
          <a:xfrm>
            <a:off x="0" y="0"/>
            <a:ext cx="1057883" cy="936751"/>
          </a:xfrm>
          <a:prstGeom prst="rect">
            <a:avLst/>
          </a:prstGeom>
        </p:spPr>
      </p:pic>
    </p:spTree>
    <p:extLst>
      <p:ext uri="{BB962C8B-B14F-4D97-AF65-F5344CB8AC3E}">
        <p14:creationId xmlns:p14="http://schemas.microsoft.com/office/powerpoint/2010/main" val="1169130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idx="1"/>
          </p:nvPr>
        </p:nvSpPr>
        <p:spPr>
          <a:xfrm>
            <a:off x="647700" y="1825625"/>
            <a:ext cx="10515600" cy="4351338"/>
          </a:xfrm>
        </p:spPr>
        <p:txBody>
          <a:bodyPr>
            <a:normAutofit/>
          </a:bodyPr>
          <a:lstStyle>
            <a:lvl1pPr>
              <a:defRPr sz="2000">
                <a:solidFill>
                  <a:schemeClr val="tx1">
                    <a:lumMod val="75000"/>
                    <a:lumOff val="25000"/>
                  </a:schemeClr>
                </a:solidFill>
              </a:defRPr>
            </a:lvl1pPr>
            <a:lvl2pPr>
              <a:defRPr sz="18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标题 1"/>
          <p:cNvSpPr>
            <a:spLocks noGrp="1"/>
          </p:cNvSpPr>
          <p:nvPr>
            <p:ph type="title"/>
          </p:nvPr>
        </p:nvSpPr>
        <p:spPr>
          <a:xfrm>
            <a:off x="831850" y="3750945"/>
            <a:ext cx="9848088" cy="811530"/>
          </a:xfrm>
        </p:spPr>
        <p:txBody>
          <a:bodyPr anchor="b">
            <a:normAutofit/>
          </a:bodyPr>
          <a:lstStyle>
            <a:lvl1pPr>
              <a:defRPr sz="400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文本占位符 2"/>
          <p:cNvSpPr>
            <a:spLocks noGrp="1"/>
          </p:cNvSpPr>
          <p:nvPr>
            <p:ph type="body" idx="1"/>
          </p:nvPr>
        </p:nvSpPr>
        <p:spPr>
          <a:xfrm>
            <a:off x="831850" y="4610028"/>
            <a:ext cx="7321550" cy="647555"/>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sym typeface="+mn-ea"/>
              </a:rPr>
              <a:t>Click to edit Master text styles</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标题 1"/>
          <p:cNvSpPr>
            <a:spLocks noGrp="1"/>
          </p:cNvSpPr>
          <p:nvPr>
            <p:ph type="title"/>
          </p:nvPr>
        </p:nvSpPr>
        <p:spPr>
          <a:xfrm>
            <a:off x="647700" y="258445"/>
            <a:ext cx="10515600" cy="1325563"/>
          </a:xfrm>
        </p:spPr>
        <p:txBody>
          <a:bodyPr>
            <a:normAutofit/>
          </a:bodyPr>
          <a:lstStyle>
            <a:lvl1pPr>
              <a:defRPr sz="2400" b="1" i="0">
                <a:effectLst>
                  <a:outerShdw blurRad="38100" dist="38100" dir="2700000" algn="tl">
                    <a:srgbClr val="000000">
                      <a:alpha val="43137"/>
                    </a:srgbClr>
                  </a:outerShdw>
                </a:effectLst>
              </a:defRPr>
            </a:lvl1pPr>
          </a:lstStyle>
          <a:p>
            <a:r>
              <a:rPr lang="zh-CN" altLang="en-US" dirty="0"/>
              <a:t>Click to edit Master title style</a:t>
            </a:r>
          </a:p>
        </p:txBody>
      </p:sp>
      <p:sp>
        <p:nvSpPr>
          <p:cNvPr id="3" name="内容占位符 2"/>
          <p:cNvSpPr>
            <a:spLocks noGrp="1"/>
          </p:cNvSpPr>
          <p:nvPr>
            <p:ph sz="half" idx="1"/>
          </p:nvPr>
        </p:nvSpPr>
        <p:spPr>
          <a:xfrm>
            <a:off x="647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内容占位符 3"/>
          <p:cNvSpPr>
            <a:spLocks noGrp="1"/>
          </p:cNvSpPr>
          <p:nvPr>
            <p:ph sz="half" idx="2"/>
          </p:nvPr>
        </p:nvSpPr>
        <p:spPr>
          <a:xfrm>
            <a:off x="5981700" y="1825625"/>
            <a:ext cx="5181600" cy="4351338"/>
          </a:xfrm>
        </p:spPr>
        <p:txBody>
          <a:bodyPr>
            <a:normAutofit/>
          </a:bodyPr>
          <a:lstStyle>
            <a:lvl1pPr>
              <a:lnSpc>
                <a:spcPct val="150000"/>
              </a:lnSpc>
              <a:defRPr sz="2000">
                <a:solidFill>
                  <a:schemeClr val="tx1">
                    <a:lumMod val="75000"/>
                    <a:lumOff val="25000"/>
                  </a:schemeClr>
                </a:solidFill>
              </a:defRPr>
            </a:lvl1pPr>
            <a:lvl2pPr>
              <a:lnSpc>
                <a:spcPct val="150000"/>
              </a:lnSpc>
              <a:defRPr sz="1800">
                <a:solidFill>
                  <a:schemeClr val="tx1">
                    <a:lumMod val="75000"/>
                    <a:lumOff val="25000"/>
                  </a:schemeClr>
                </a:solidFill>
              </a:defRPr>
            </a:lvl2pPr>
            <a:lvl3pPr>
              <a:lnSpc>
                <a:spcPct val="150000"/>
              </a:lnSpc>
              <a:defRPr sz="1600">
                <a:solidFill>
                  <a:schemeClr val="tx1">
                    <a:lumMod val="75000"/>
                    <a:lumOff val="25000"/>
                  </a:schemeClr>
                </a:solidFill>
              </a:defRPr>
            </a:lvl3pPr>
            <a:lvl4pPr>
              <a:lnSpc>
                <a:spcPct val="150000"/>
              </a:lnSpc>
              <a:defRPr sz="1600">
                <a:solidFill>
                  <a:schemeClr val="tx1">
                    <a:lumMod val="75000"/>
                    <a:lumOff val="25000"/>
                  </a:schemeClr>
                </a:solidFill>
              </a:defRPr>
            </a:lvl4pPr>
            <a:lvl5pPr>
              <a:lnSpc>
                <a:spcPct val="150000"/>
              </a:lnSpc>
              <a:defRPr sz="1600">
                <a:solidFill>
                  <a:schemeClr val="tx1">
                    <a:lumMod val="75000"/>
                    <a:lumOff val="25000"/>
                  </a:schemeClr>
                </a:solidFill>
              </a:defRPr>
            </a:lvl5p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日期占位符 4"/>
          <p:cNvSpPr>
            <a:spLocks noGrp="1"/>
          </p:cNvSpPr>
          <p:nvPr>
            <p:ph type="dt" sz="half" idx="10"/>
          </p:nvPr>
        </p:nvSpPr>
        <p:spPr/>
        <p:txBody>
          <a:bodyPr/>
          <a:lstStyle/>
          <a:p>
            <a:fld id="{760FBDFE-C587-4B4C-A407-44438C67B59E}" type="datetimeFigureOut">
              <a:rPr lang="zh-CN" altLang="en-US" smtClean="0"/>
              <a:t>2023/8/14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Click to edit Master title style</a:t>
            </a:r>
          </a:p>
        </p:txBody>
      </p:sp>
      <p:sp>
        <p:nvSpPr>
          <p:cNvPr id="3" name="文本占位符 2"/>
          <p:cNvSpPr>
            <a:spLocks noGrp="1"/>
          </p:cNvSpPr>
          <p:nvPr>
            <p:ph type="body" idx="1"/>
          </p:nvPr>
        </p:nvSpPr>
        <p:spPr>
          <a:xfrm>
            <a:off x="839788" y="1744961"/>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4" name="内容占位符 3"/>
          <p:cNvSpPr>
            <a:spLocks noGrp="1"/>
          </p:cNvSpPr>
          <p:nvPr>
            <p:ph sz="half" idx="2"/>
          </p:nvPr>
        </p:nvSpPr>
        <p:spPr>
          <a:xfrm>
            <a:off x="839788" y="2615609"/>
            <a:ext cx="5157787"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5" name="文本占位符 4"/>
          <p:cNvSpPr>
            <a:spLocks noGrp="1"/>
          </p:cNvSpPr>
          <p:nvPr>
            <p:ph type="body" sz="quarter" idx="3"/>
          </p:nvPr>
        </p:nvSpPr>
        <p:spPr>
          <a:xfrm>
            <a:off x="6172200" y="1744961"/>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sym typeface="+mn-ea"/>
              </a:rPr>
              <a:t>Click to edit Master text styles</a:t>
            </a:r>
          </a:p>
        </p:txBody>
      </p:sp>
      <p:sp>
        <p:nvSpPr>
          <p:cNvPr id="6" name="内容占位符 5"/>
          <p:cNvSpPr>
            <a:spLocks noGrp="1"/>
          </p:cNvSpPr>
          <p:nvPr>
            <p:ph sz="quarter" idx="4"/>
          </p:nvPr>
        </p:nvSpPr>
        <p:spPr>
          <a:xfrm>
            <a:off x="6172200" y="2615609"/>
            <a:ext cx="5183188" cy="3574054"/>
          </a:xfrm>
        </p:spPr>
        <p:txBody>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7" name="日期占位符 6"/>
          <p:cNvSpPr>
            <a:spLocks noGrp="1"/>
          </p:cNvSpPr>
          <p:nvPr>
            <p:ph type="dt" sz="half" idx="10"/>
          </p:nvPr>
        </p:nvSpPr>
        <p:spPr/>
        <p:txBody>
          <a:bodyPr/>
          <a:lstStyle/>
          <a:p>
            <a:fld id="{760FBDFE-C587-4B4C-A407-44438C67B59E}" type="datetimeFigureOut">
              <a:rPr lang="zh-CN" altLang="en-US" smtClean="0"/>
              <a:t>2023/8/14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标题 1"/>
          <p:cNvSpPr>
            <a:spLocks noGrp="1"/>
          </p:cNvSpPr>
          <p:nvPr>
            <p:ph type="title"/>
          </p:nvPr>
        </p:nvSpPr>
        <p:spPr>
          <a:xfrm>
            <a:off x="838200" y="2766219"/>
            <a:ext cx="10515600" cy="1325563"/>
          </a:xfrm>
        </p:spPr>
        <p:txBody>
          <a:bodyPr>
            <a:normAutofit/>
          </a:bodyPr>
          <a:lstStyle>
            <a:lvl1pPr algn="ctr">
              <a:defRPr sz="4800" b="0">
                <a:effectLst>
                  <a:outerShdw blurRad="38100" dist="38100" dir="2700000" algn="tl">
                    <a:srgbClr val="000000">
                      <a:alpha val="43137"/>
                    </a:srgbClr>
                  </a:outerShdw>
                </a:effectLst>
              </a:defRPr>
            </a:lvl1pPr>
          </a:lstStyle>
          <a:p>
            <a:r>
              <a:rPr lang="zh-CN" altLang="en-US" dirty="0"/>
              <a:t>Click to edit Master title style</a:t>
            </a:r>
          </a:p>
        </p:txBody>
      </p:sp>
      <p:sp>
        <p:nvSpPr>
          <p:cNvPr id="3" name="日期占位符 2"/>
          <p:cNvSpPr>
            <a:spLocks noGrp="1"/>
          </p:cNvSpPr>
          <p:nvPr>
            <p:ph type="dt" sz="half" idx="10"/>
          </p:nvPr>
        </p:nvSpPr>
        <p:spPr/>
        <p:txBody>
          <a:bodyPr/>
          <a:lstStyle/>
          <a:p>
            <a:fld id="{760FBDFE-C587-4B4C-A407-44438C67B59E}" type="datetimeFigureOut">
              <a:rPr lang="zh-CN" altLang="en-US" smtClean="0"/>
              <a:t>2023/8/14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2023/8/14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标题 1"/>
          <p:cNvSpPr>
            <a:spLocks noGrp="1"/>
          </p:cNvSpPr>
          <p:nvPr>
            <p:ph type="title"/>
          </p:nvPr>
        </p:nvSpPr>
        <p:spPr>
          <a:xfrm>
            <a:off x="646747" y="127000"/>
            <a:ext cx="4165200" cy="1600200"/>
          </a:xfrm>
        </p:spPr>
        <p:txBody>
          <a:bodyPr anchor="ctr" anchorCtr="0">
            <a:normAutofit/>
          </a:bodyPr>
          <a:lstStyle>
            <a:lvl1pPr>
              <a:defRPr sz="2400" b="1">
                <a:effectLst>
                  <a:outerShdw blurRad="38100" dist="38100" dir="2700000" algn="tl">
                    <a:srgbClr val="000000">
                      <a:alpha val="43137"/>
                    </a:srgbClr>
                  </a:outerShdw>
                </a:effectLst>
              </a:defRPr>
            </a:lvl1pPr>
          </a:lstStyle>
          <a:p>
            <a:r>
              <a:rPr lang="zh-CN" altLang="en-US" dirty="0">
                <a:sym typeface="+mn-ea"/>
              </a:rPr>
              <a:t>Click to edit Master title style</a:t>
            </a:r>
          </a:p>
        </p:txBody>
      </p:sp>
      <p:sp>
        <p:nvSpPr>
          <p:cNvPr id="3" name="图片占位符 2"/>
          <p:cNvSpPr>
            <a:spLocks noGrp="1" noChangeAspect="1"/>
          </p:cNvSpPr>
          <p:nvPr>
            <p:ph type="pic" idx="1"/>
          </p:nvPr>
        </p:nvSpPr>
        <p:spPr>
          <a:xfrm>
            <a:off x="5184000" y="766354"/>
            <a:ext cx="5817375" cy="509444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dirty="0"/>
          </a:p>
        </p:txBody>
      </p:sp>
      <p:sp>
        <p:nvSpPr>
          <p:cNvPr id="4" name="文本占位符 3"/>
          <p:cNvSpPr>
            <a:spLocks noGrp="1"/>
          </p:cNvSpPr>
          <p:nvPr>
            <p:ph type="body" sz="half" idx="2"/>
          </p:nvPr>
        </p:nvSpPr>
        <p:spPr>
          <a:xfrm>
            <a:off x="651827" y="2057400"/>
            <a:ext cx="4165200" cy="3811588"/>
          </a:xfrm>
        </p:spPr>
        <p:txBody>
          <a:bodyPr>
            <a:normAutofit/>
          </a:bodyPr>
          <a:lstStyle>
            <a:lvl1pPr marL="0" indent="0">
              <a:lnSpc>
                <a:spcPct val="150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a:t>Click to edit Master text styles</a:t>
            </a:r>
          </a:p>
        </p:txBody>
      </p:sp>
      <p:sp>
        <p:nvSpPr>
          <p:cNvPr id="5" name="日期占位符 4"/>
          <p:cNvSpPr>
            <a:spLocks noGrp="1"/>
          </p:cNvSpPr>
          <p:nvPr>
            <p:ph type="dt" sz="half" idx="10"/>
          </p:nvPr>
        </p:nvSpPr>
        <p:spPr/>
        <p:txBody>
          <a:bodyPr/>
          <a:lstStyle/>
          <a:p>
            <a:fld id="{9EFD9D74-47D9-4702-A33C-335B63B48DBF}" type="datetimeFigureOut">
              <a:rPr lang="zh-CN" altLang="en-US" smtClean="0"/>
              <a:t>2023/8/14</a:t>
            </a:fld>
            <a:endParaRPr lang="zh-CN" altLang="en-US" dirty="0"/>
          </a:p>
        </p:txBody>
      </p:sp>
      <p:sp>
        <p:nvSpPr>
          <p:cNvPr id="6" name="页脚占位符 5"/>
          <p:cNvSpPr>
            <a:spLocks noGrp="1"/>
          </p:cNvSpPr>
          <p:nvPr>
            <p:ph type="ftr" sz="quarter" idx="11"/>
          </p:nvPr>
        </p:nvSpPr>
        <p:spPr/>
        <p:txBody>
          <a:bodyPr/>
          <a:lstStyle/>
          <a:p>
            <a:endParaRPr lang="zh-CN" altLang="en-US" dirty="0"/>
          </a:p>
        </p:txBody>
      </p:sp>
      <p:sp>
        <p:nvSpPr>
          <p:cNvPr id="7" name="灯片编号占位符 6"/>
          <p:cNvSpPr>
            <a:spLocks noGrp="1"/>
          </p:cNvSpPr>
          <p:nvPr>
            <p:ph type="sldNum" sz="quarter" idx="12"/>
          </p:nvPr>
        </p:nvSpPr>
        <p:spPr/>
        <p:txBody>
          <a:bodyPr/>
          <a:lstStyle/>
          <a:p>
            <a:fld id="{FABC47A4-756D-490B-A52F-7D9E2C9FC05F}" type="slidenum">
              <a:rPr lang="zh-CN" altLang="en-US" smtClean="0"/>
              <a:t>‹#›</a:t>
            </a:fld>
            <a:endParaRPr lang="zh-CN" altLang="en-US"/>
          </a:p>
        </p:txBody>
      </p:sp>
      <p:cxnSp>
        <p:nvCxnSpPr>
          <p:cNvPr id="8" name="直接连接符 7" hidden="1"/>
          <p:cNvCxnSpPr/>
          <p:nvPr userDrawn="1"/>
        </p:nvCxnSpPr>
        <p:spPr>
          <a:xfrm>
            <a:off x="742950" y="434340"/>
            <a:ext cx="0" cy="1391285"/>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4" y="365125"/>
            <a:ext cx="1529316" cy="5811838"/>
          </a:xfrm>
        </p:spPr>
        <p:txBody>
          <a:bodyPr vert="eaVert">
            <a:normAutofit/>
          </a:bodyPr>
          <a:lstStyle>
            <a:lvl1pPr>
              <a:defRPr sz="3600"/>
            </a:lvl1pPr>
          </a:lstStyle>
          <a:p>
            <a:r>
              <a:rPr lang="zh-CN" altLang="en-US"/>
              <a:t>Click to edit Master title style</a:t>
            </a:r>
          </a:p>
        </p:txBody>
      </p:sp>
      <p:sp>
        <p:nvSpPr>
          <p:cNvPr id="3" name="竖排文字占位符 2"/>
          <p:cNvSpPr>
            <a:spLocks noGrp="1"/>
          </p:cNvSpPr>
          <p:nvPr>
            <p:ph type="body" orient="vert" idx="1"/>
          </p:nvPr>
        </p:nvSpPr>
        <p:spPr>
          <a:xfrm>
            <a:off x="838200" y="365125"/>
            <a:ext cx="8879958" cy="5811838"/>
          </a:xfrm>
        </p:spPr>
        <p:txBody>
          <a:bodyPr vert="eaVert"/>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10"/>
          </p:nvPr>
        </p:nvSpPr>
        <p:spPr/>
        <p:txBody>
          <a:bodyPr/>
          <a:lstStyle/>
          <a:p>
            <a:fld id="{760FBDFE-C587-4B4C-A407-44438C67B59E}" type="datetimeFigureOut">
              <a:rPr lang="zh-CN" altLang="en-US" smtClean="0"/>
              <a:t>2023/8/14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Click to edit Master title style</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sym typeface="+mn-ea"/>
              </a:rPr>
              <a:t>Click to edit Master text styles</a:t>
            </a:r>
          </a:p>
          <a:p>
            <a:pPr lvl="1"/>
            <a:r>
              <a:rPr lang="zh-CN" altLang="en-US" dirty="0"/>
              <a:t>Second level</a:t>
            </a:r>
          </a:p>
          <a:p>
            <a:pPr lvl="2"/>
            <a:r>
              <a:rPr lang="zh-CN" altLang="en-US" dirty="0"/>
              <a:t>Third level</a:t>
            </a:r>
          </a:p>
          <a:p>
            <a:pPr lvl="3"/>
            <a:r>
              <a:rPr lang="zh-CN" altLang="en-US" dirty="0"/>
              <a:t>Fourth level</a:t>
            </a:r>
          </a:p>
          <a:p>
            <a:pPr lvl="4"/>
            <a:r>
              <a:rPr lang="zh-CN" altLang="en-US" dirty="0"/>
              <a:t>Fifth level</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latin typeface="Calibri Light" panose="020F0302020204030204" pitchFamily="34" charset="0"/>
              </a:defRPr>
            </a:lvl1pPr>
          </a:lstStyle>
          <a:p>
            <a:fld id="{760FBDFE-C587-4B4C-A407-44438C67B59E}" type="datetimeFigureOut">
              <a:rPr lang="zh-CN" altLang="en-US" smtClean="0"/>
              <a:pPr/>
              <a:t>2023/8/14</a:t>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latin typeface="Calibri Light" panose="020F0302020204030204" pitchFamily="34" charset="0"/>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latin typeface="Calibri Light" panose="020F0302020204030204" pitchFamily="34" charset="0"/>
              </a:defRPr>
            </a:lvl1pPr>
          </a:lstStyle>
          <a:p>
            <a:fld id="{49AE70B2-8BF9-45C0-BB95-33D1B9D3A854}" type="slidenum">
              <a:rPr lang="zh-CN" altLang="en-US" smtClean="0"/>
              <a:pPr/>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hdr="0" ftr="0" dt="0"/>
  <p:txStyles>
    <p:titleStyle>
      <a:lvl1pPr algn="l" defTabSz="914400" rtl="0" eaLnBrk="1" latinLnBrk="0" hangingPunct="1">
        <a:lnSpc>
          <a:spcPct val="90000"/>
        </a:lnSpc>
        <a:spcBef>
          <a:spcPct val="0"/>
        </a:spcBef>
        <a:buNone/>
        <a:defRPr sz="4000" kern="1200">
          <a:solidFill>
            <a:schemeClr val="tx1"/>
          </a:solidFill>
          <a:latin typeface="Calibri Light" panose="020F03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biorender.com/" TargetMode="External"/><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9.png"/><Relationship Id="rId1" Type="http://schemas.openxmlformats.org/officeDocument/2006/relationships/slideLayout" Target="../slideLayouts/slideLayout11.xml"/><Relationship Id="rId4" Type="http://schemas.openxmlformats.org/officeDocument/2006/relationships/image" Target="../media/image66.jpeg"/></Relationships>
</file>

<file path=ppt/slides/_rels/slide4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hyperlink" Target="mailto:loi.lp@pacificinformatics.com.vn" TargetMode="Externa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1.png"/><Relationship Id="rId3" Type="http://schemas.openxmlformats.org/officeDocument/2006/relationships/image" Target="../media/image12.svg"/><Relationship Id="rId7" Type="http://schemas.openxmlformats.org/officeDocument/2006/relationships/image" Target="../media/image16.png"/><Relationship Id="rId12" Type="http://schemas.openxmlformats.org/officeDocument/2006/relationships/image" Target="../media/image20.jpe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jpg"/><Relationship Id="rId11" Type="http://schemas.openxmlformats.org/officeDocument/2006/relationships/image" Target="../media/image19.jpg"/><Relationship Id="rId5" Type="http://schemas.openxmlformats.org/officeDocument/2006/relationships/image" Target="../media/image14.png"/><Relationship Id="rId10" Type="http://schemas.openxmlformats.org/officeDocument/2006/relationships/image" Target="../media/image18.jpeg"/><Relationship Id="rId4" Type="http://schemas.openxmlformats.org/officeDocument/2006/relationships/image" Target="../media/image13.png"/><Relationship Id="rId9" Type="http://schemas.openxmlformats.org/officeDocument/2006/relationships/image" Target="../media/image17.jpg"/><Relationship Id="rId14"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50471" y="2066068"/>
            <a:ext cx="10303329" cy="2302702"/>
          </a:xfrm>
        </p:spPr>
        <p:txBody>
          <a:bodyPr>
            <a:noAutofit/>
          </a:bodyPr>
          <a:lstStyle/>
          <a:p>
            <a:pPr>
              <a:lnSpc>
                <a:spcPct val="100000"/>
              </a:lnSpc>
            </a:pPr>
            <a:r>
              <a:rPr lang="vi-VN" altLang="en-US" sz="4800" b="1"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rPr>
              <a:t>Giới thiệu phương pháp phân tích dữ liệu phiên mã gene theo cấu trúc không gian và theo từng tế bào đơn</a:t>
            </a:r>
            <a:endParaRPr lang="en-US" altLang="en-US" sz="4800" b="1" dirty="0">
              <a:solidFill>
                <a:schemeClr val="accent6">
                  <a:lumMod val="75000"/>
                </a:schemeClr>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4" name="Text Box 3"/>
          <p:cNvSpPr txBox="1"/>
          <p:nvPr/>
        </p:nvSpPr>
        <p:spPr>
          <a:xfrm>
            <a:off x="308919" y="5199717"/>
            <a:ext cx="11420547" cy="1200329"/>
          </a:xfrm>
          <a:prstGeom prst="rect">
            <a:avLst/>
          </a:prstGeom>
          <a:noFill/>
        </p:spPr>
        <p:txBody>
          <a:bodyPr wrap="square" rtlCol="0">
            <a:spAutoFit/>
          </a:bodyPr>
          <a:lstStyle/>
          <a:p>
            <a:pPr algn="ctr"/>
            <a:r>
              <a:rPr lang="vi-VN" altLang="en-US" dirty="0">
                <a:latin typeface="Calibri Light" panose="020F0302020204030204" pitchFamily="34" charset="0"/>
              </a:rPr>
              <a:t>Phuc-Loi Luu, PhD</a:t>
            </a:r>
          </a:p>
          <a:p>
            <a:pPr algn="ctr"/>
            <a:r>
              <a:rPr lang="vi-VN" altLang="en-US" dirty="0">
                <a:latin typeface="Calibri Light" panose="020F0302020204030204" pitchFamily="34" charset="0"/>
              </a:rPr>
              <a:t>Bioinformatics Team Lead, Pacific Informatics</a:t>
            </a:r>
          </a:p>
          <a:p>
            <a:pPr algn="ctr"/>
            <a:r>
              <a:rPr lang="vi-VN" altLang="en-US" dirty="0">
                <a:latin typeface="Calibri Light" panose="020F0302020204030204" pitchFamily="34" charset="0"/>
              </a:rPr>
              <a:t>Loi.lp@pacificinformatics.com.vn</a:t>
            </a:r>
          </a:p>
          <a:p>
            <a:pPr algn="ctr"/>
            <a:r>
              <a:rPr lang="en-US" altLang="en-US" dirty="0">
                <a:latin typeface="Calibri Light" panose="020F0302020204030204" pitchFamily="34" charset="0"/>
              </a:rPr>
              <a:t> </a:t>
            </a:r>
            <a:r>
              <a:rPr lang="vi-VN" altLang="en-US" dirty="0">
                <a:latin typeface="Calibri Light" panose="020F0302020204030204" pitchFamily="34" charset="0"/>
              </a:rPr>
              <a:t>HCMC</a:t>
            </a:r>
            <a:r>
              <a:rPr lang="en-US" altLang="en-US" dirty="0">
                <a:latin typeface="Calibri Light" panose="020F0302020204030204" pitchFamily="34" charset="0"/>
              </a:rPr>
              <a:t>, </a:t>
            </a:r>
            <a:r>
              <a:rPr lang="vi-VN" altLang="en-US" dirty="0">
                <a:latin typeface="Calibri Light" panose="020F0302020204030204" pitchFamily="34" charset="0"/>
              </a:rPr>
              <a:t>12</a:t>
            </a:r>
            <a:r>
              <a:rPr lang="en-US" altLang="en-US" dirty="0">
                <a:latin typeface="Calibri Light" panose="020F0302020204030204" pitchFamily="34" charset="0"/>
              </a:rPr>
              <a:t>/</a:t>
            </a:r>
            <a:r>
              <a:rPr lang="vi-VN" altLang="en-US" dirty="0">
                <a:latin typeface="Calibri Light" panose="020F0302020204030204" pitchFamily="34" charset="0"/>
              </a:rPr>
              <a:t>08</a:t>
            </a:r>
            <a:r>
              <a:rPr lang="en-US" altLang="en-US" dirty="0">
                <a:latin typeface="Calibri Light" panose="020F0302020204030204" pitchFamily="34" charset="0"/>
              </a:rPr>
              <a:t>/2023</a:t>
            </a:r>
          </a:p>
        </p:txBody>
      </p:sp>
      <p:pic>
        <p:nvPicPr>
          <p:cNvPr id="10" name="Picture 9"/>
          <p:cNvPicPr>
            <a:picLocks noChangeAspect="1"/>
          </p:cNvPicPr>
          <p:nvPr/>
        </p:nvPicPr>
        <p:blipFill>
          <a:blip r:embed="rId2"/>
          <a:stretch>
            <a:fillRect/>
          </a:stretch>
        </p:blipFill>
        <p:spPr>
          <a:xfrm>
            <a:off x="10342320" y="75132"/>
            <a:ext cx="1593955" cy="834303"/>
          </a:xfrm>
          <a:prstGeom prst="rect">
            <a:avLst/>
          </a:prstGeom>
        </p:spPr>
      </p:pic>
      <p:pic>
        <p:nvPicPr>
          <p:cNvPr id="3" name="Picture 2"/>
          <p:cNvPicPr>
            <a:picLocks noChangeAspect="1"/>
          </p:cNvPicPr>
          <p:nvPr/>
        </p:nvPicPr>
        <p:blipFill>
          <a:blip r:embed="rId3"/>
          <a:srcRect l="5468" t="27883" r="3411" b="36952"/>
          <a:stretch>
            <a:fillRect/>
          </a:stretch>
        </p:blipFill>
        <p:spPr>
          <a:xfrm>
            <a:off x="24130" y="40406"/>
            <a:ext cx="2225532" cy="858985"/>
          </a:xfrm>
          <a:prstGeom prst="rect">
            <a:avLst/>
          </a:prstGeom>
        </p:spPr>
      </p:pic>
      <p:sp>
        <p:nvSpPr>
          <p:cNvPr id="5" name="Slide Number Placeholder 4"/>
          <p:cNvSpPr>
            <a:spLocks noGrp="1"/>
          </p:cNvSpPr>
          <p:nvPr>
            <p:ph type="sldNum" sz="quarter" idx="12"/>
          </p:nvPr>
        </p:nvSpPr>
        <p:spPr/>
        <p:txBody>
          <a:bodyPr/>
          <a:lstStyle/>
          <a:p>
            <a:fld id="{49AE70B2-8BF9-45C0-BB95-33D1B9D3A854}" type="slidenum">
              <a:rPr lang="zh-CN" altLang="en-US" smtClean="0"/>
              <a:t>1</a:t>
            </a:fld>
            <a:endParaRPr lang="zh-CN" altLang="en-US"/>
          </a:p>
        </p:txBody>
      </p:sp>
      <p:pic>
        <p:nvPicPr>
          <p:cNvPr id="1026" name="Picture 2" descr="GENESMART CO.,LDT - GENESMART CO.,LDT">
            <a:extLst>
              <a:ext uri="{FF2B5EF4-FFF2-40B4-BE49-F238E27FC236}">
                <a16:creationId xmlns:a16="http://schemas.microsoft.com/office/drawing/2014/main" id="{CB7CEA11-9BAF-DB85-EE3D-74C32A5DD6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49662" y="126884"/>
            <a:ext cx="3194086" cy="7825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38B7314-2FE3-FF34-6F21-E2BF898A3DF7}"/>
              </a:ext>
            </a:extLst>
          </p:cNvPr>
          <p:cNvPicPr>
            <a:picLocks noChangeAspect="1"/>
          </p:cNvPicPr>
          <p:nvPr/>
        </p:nvPicPr>
        <p:blipFill>
          <a:blip r:embed="rId5"/>
          <a:stretch>
            <a:fillRect/>
          </a:stretch>
        </p:blipFill>
        <p:spPr>
          <a:xfrm>
            <a:off x="8593737" y="101196"/>
            <a:ext cx="1052230" cy="928728"/>
          </a:xfrm>
          <a:prstGeom prst="rect">
            <a:avLst/>
          </a:prstGeom>
        </p:spPr>
      </p:pic>
      <p:pic>
        <p:nvPicPr>
          <p:cNvPr id="13" name="Picture 12">
            <a:extLst>
              <a:ext uri="{FF2B5EF4-FFF2-40B4-BE49-F238E27FC236}">
                <a16:creationId xmlns:a16="http://schemas.microsoft.com/office/drawing/2014/main" id="{D6C489AB-2252-232B-862D-0024BA958B50}"/>
              </a:ext>
            </a:extLst>
          </p:cNvPr>
          <p:cNvPicPr>
            <a:picLocks noChangeAspect="1"/>
          </p:cNvPicPr>
          <p:nvPr/>
        </p:nvPicPr>
        <p:blipFill>
          <a:blip r:embed="rId6"/>
          <a:stretch>
            <a:fillRect/>
          </a:stretch>
        </p:blipFill>
        <p:spPr>
          <a:xfrm>
            <a:off x="5814981" y="86167"/>
            <a:ext cx="1782957" cy="1002914"/>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66125" y="524436"/>
            <a:ext cx="5296796" cy="5771094"/>
          </a:xfrm>
          <a:prstGeom prst="rect">
            <a:avLst/>
          </a:prstGeom>
        </p:spPr>
      </p:pic>
      <p:pic>
        <p:nvPicPr>
          <p:cNvPr id="4" name="Picture 3"/>
          <p:cNvPicPr>
            <a:picLocks noChangeAspect="1"/>
          </p:cNvPicPr>
          <p:nvPr/>
        </p:nvPicPr>
        <p:blipFill>
          <a:blip r:embed="rId3"/>
          <a:srcRect l="16819" r="9747"/>
          <a:stretch>
            <a:fillRect/>
          </a:stretch>
        </p:blipFill>
        <p:spPr>
          <a:xfrm>
            <a:off x="1670574" y="133704"/>
            <a:ext cx="3608230" cy="6551983"/>
          </a:xfrm>
          <a:prstGeom prst="rect">
            <a:avLst/>
          </a:prstGeom>
        </p:spPr>
      </p:pic>
      <p:sp>
        <p:nvSpPr>
          <p:cNvPr id="3" name="Text Box 2"/>
          <p:cNvSpPr txBox="1"/>
          <p:nvPr/>
        </p:nvSpPr>
        <p:spPr>
          <a:xfrm>
            <a:off x="5650518" y="6407332"/>
            <a:ext cx="4912403" cy="287899"/>
          </a:xfrm>
          <a:prstGeom prst="rect">
            <a:avLst/>
          </a:prstGeom>
          <a:noFill/>
        </p:spPr>
        <p:txBody>
          <a:bodyPr wrap="square" rtlCol="0" anchor="t">
            <a:spAutoFit/>
          </a:bodyPr>
          <a:lstStyle/>
          <a:p>
            <a:r>
              <a:rPr lang="en-US" sz="1271" dirty="0">
                <a:latin typeface="Calibri Light" panose="020F0302020204030204" pitchFamily="34" charset="0"/>
              </a:rPr>
              <a:t>https://www.ncbi.nlm.nih.gov/nuccore/806904736</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41647-4A58-C2E5-DEBB-E085C9CB6CAF}"/>
              </a:ext>
            </a:extLst>
          </p:cNvPr>
          <p:cNvPicPr>
            <a:picLocks noChangeAspect="1"/>
          </p:cNvPicPr>
          <p:nvPr/>
        </p:nvPicPr>
        <p:blipFill>
          <a:blip r:embed="rId2"/>
          <a:stretch>
            <a:fillRect/>
          </a:stretch>
        </p:blipFill>
        <p:spPr>
          <a:xfrm>
            <a:off x="545498" y="335280"/>
            <a:ext cx="11289475" cy="6085840"/>
          </a:xfrm>
          <a:prstGeom prst="rect">
            <a:avLst/>
          </a:prstGeom>
        </p:spPr>
      </p:pic>
      <p:sp>
        <p:nvSpPr>
          <p:cNvPr id="6" name="Rectangle 5">
            <a:extLst>
              <a:ext uri="{FF2B5EF4-FFF2-40B4-BE49-F238E27FC236}">
                <a16:creationId xmlns:a16="http://schemas.microsoft.com/office/drawing/2014/main" id="{5334B39B-14E6-B6CF-E15A-302F6EDCA56F}"/>
              </a:ext>
            </a:extLst>
          </p:cNvPr>
          <p:cNvSpPr/>
          <p:nvPr/>
        </p:nvSpPr>
        <p:spPr>
          <a:xfrm>
            <a:off x="9900207" y="5344160"/>
            <a:ext cx="2032000" cy="10769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221635FE-F195-368E-2816-A94000C5FBB0}"/>
              </a:ext>
            </a:extLst>
          </p:cNvPr>
          <p:cNvSpPr txBox="1"/>
          <p:nvPr/>
        </p:nvSpPr>
        <p:spPr>
          <a:xfrm>
            <a:off x="10088880" y="6197600"/>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3358566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D267BE-F174-7EEE-C509-07D81E5F45A1}"/>
              </a:ext>
            </a:extLst>
          </p:cNvPr>
          <p:cNvPicPr>
            <a:picLocks noChangeAspect="1"/>
          </p:cNvPicPr>
          <p:nvPr/>
        </p:nvPicPr>
        <p:blipFill>
          <a:blip r:embed="rId2"/>
          <a:stretch>
            <a:fillRect/>
          </a:stretch>
        </p:blipFill>
        <p:spPr>
          <a:xfrm>
            <a:off x="700178" y="530792"/>
            <a:ext cx="10791644" cy="5796416"/>
          </a:xfrm>
          <a:prstGeom prst="rect">
            <a:avLst/>
          </a:prstGeom>
        </p:spPr>
      </p:pic>
      <p:sp>
        <p:nvSpPr>
          <p:cNvPr id="6" name="TextBox 5">
            <a:extLst>
              <a:ext uri="{FF2B5EF4-FFF2-40B4-BE49-F238E27FC236}">
                <a16:creationId xmlns:a16="http://schemas.microsoft.com/office/drawing/2014/main" id="{262A3178-BB26-0C16-4C70-FAE923770C47}"/>
              </a:ext>
            </a:extLst>
          </p:cNvPr>
          <p:cNvSpPr txBox="1"/>
          <p:nvPr/>
        </p:nvSpPr>
        <p:spPr>
          <a:xfrm>
            <a:off x="172720" y="632720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201805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TextShape 1"/>
          <p:cNvSpPr txBox="1"/>
          <p:nvPr/>
        </p:nvSpPr>
        <p:spPr>
          <a:xfrm>
            <a:off x="10012660" y="6239423"/>
            <a:ext cx="242755" cy="3977522"/>
          </a:xfrm>
          <a:prstGeom prst="rect">
            <a:avLst/>
          </a:prstGeom>
          <a:noFill/>
          <a:ln>
            <a:noFill/>
          </a:ln>
        </p:spPr>
        <p:txBody>
          <a:bodyPr lIns="0" tIns="0" rIns="0" bIns="0"/>
          <a:lstStyle/>
          <a:p>
            <a:endParaRPr lang="en-AU" sz="2180" spc="-1">
              <a:latin typeface="Times New Roman" panose="02020603050405020304"/>
            </a:endParaRPr>
          </a:p>
        </p:txBody>
      </p:sp>
      <p:sp>
        <p:nvSpPr>
          <p:cNvPr id="399" name="TextShape 2"/>
          <p:cNvSpPr txBox="1"/>
          <p:nvPr/>
        </p:nvSpPr>
        <p:spPr>
          <a:xfrm>
            <a:off x="1493520" y="502537"/>
            <a:ext cx="9509760" cy="655704"/>
          </a:xfrm>
          <a:prstGeom prst="rect">
            <a:avLst/>
          </a:prstGeom>
          <a:noFill/>
          <a:ln>
            <a:noFill/>
          </a:ln>
        </p:spPr>
        <p:txBody>
          <a:bodyPr lIns="0" tIns="11435" rIns="0" bIns="0"/>
          <a:lstStyle/>
          <a:p>
            <a:pPr marL="11206" algn="ctr">
              <a:spcBef>
                <a:spcPts val="88"/>
              </a:spcBef>
            </a:pPr>
            <a:r>
              <a:rPr lang="en-AU" altLang="en-AU" sz="3993" spc="-1" dirty="0">
                <a:solidFill>
                  <a:srgbClr val="191919"/>
                </a:solidFill>
                <a:latin typeface="Arial" panose="020B0604020202020204"/>
              </a:rPr>
              <a:t>Read </a:t>
            </a:r>
            <a:r>
              <a:rPr lang="en-US" altLang="en-AU" sz="3993" spc="-1" dirty="0">
                <a:solidFill>
                  <a:srgbClr val="191919"/>
                </a:solidFill>
                <a:latin typeface="Arial" panose="020B0604020202020204"/>
              </a:rPr>
              <a:t>Alignment</a:t>
            </a:r>
          </a:p>
        </p:txBody>
      </p:sp>
      <p:pic>
        <p:nvPicPr>
          <p:cNvPr id="400" name="Picture 14"/>
          <p:cNvPicPr/>
          <p:nvPr/>
        </p:nvPicPr>
        <p:blipFill>
          <a:blip r:embed="rId2"/>
          <a:stretch>
            <a:fillRect/>
          </a:stretch>
        </p:blipFill>
        <p:spPr>
          <a:xfrm>
            <a:off x="1871061" y="1635458"/>
            <a:ext cx="8449877" cy="4603965"/>
          </a:xfrm>
          <a:prstGeom prst="rect">
            <a:avLst/>
          </a:prstGeom>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3EC072-FF8E-87CA-B9E3-C4DD75253406}"/>
              </a:ext>
            </a:extLst>
          </p:cNvPr>
          <p:cNvPicPr>
            <a:picLocks noChangeAspect="1"/>
          </p:cNvPicPr>
          <p:nvPr/>
        </p:nvPicPr>
        <p:blipFill>
          <a:blip r:embed="rId2"/>
          <a:stretch>
            <a:fillRect/>
          </a:stretch>
        </p:blipFill>
        <p:spPr>
          <a:xfrm>
            <a:off x="403483" y="560646"/>
            <a:ext cx="11385033" cy="5736707"/>
          </a:xfrm>
          <a:prstGeom prst="rect">
            <a:avLst/>
          </a:prstGeom>
        </p:spPr>
      </p:pic>
      <p:sp>
        <p:nvSpPr>
          <p:cNvPr id="6" name="TextBox 5">
            <a:extLst>
              <a:ext uri="{FF2B5EF4-FFF2-40B4-BE49-F238E27FC236}">
                <a16:creationId xmlns:a16="http://schemas.microsoft.com/office/drawing/2014/main" id="{4E8B27D9-3C49-69DD-6CD6-52559D9F2FF0}"/>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519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39B380-8925-BAF5-D7C3-A3BD280F5072}"/>
              </a:ext>
            </a:extLst>
          </p:cNvPr>
          <p:cNvPicPr>
            <a:picLocks noChangeAspect="1"/>
          </p:cNvPicPr>
          <p:nvPr/>
        </p:nvPicPr>
        <p:blipFill>
          <a:blip r:embed="rId2"/>
          <a:stretch>
            <a:fillRect/>
          </a:stretch>
        </p:blipFill>
        <p:spPr>
          <a:xfrm>
            <a:off x="213434" y="874086"/>
            <a:ext cx="11778865" cy="4608198"/>
          </a:xfrm>
          <a:prstGeom prst="rect">
            <a:avLst/>
          </a:prstGeom>
        </p:spPr>
      </p:pic>
      <p:sp>
        <p:nvSpPr>
          <p:cNvPr id="6" name="TextBox 5">
            <a:extLst>
              <a:ext uri="{FF2B5EF4-FFF2-40B4-BE49-F238E27FC236}">
                <a16:creationId xmlns:a16="http://schemas.microsoft.com/office/drawing/2014/main" id="{060BE38D-4D4A-CEEE-9722-C0C1D1B5F095}"/>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6464999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7371F7-B6D5-5AB5-61DA-A8434A899CB3}"/>
              </a:ext>
            </a:extLst>
          </p:cNvPr>
          <p:cNvSpPr>
            <a:spLocks noGrp="1"/>
          </p:cNvSpPr>
          <p:nvPr>
            <p:ph type="sldNum" sz="quarter" idx="12"/>
          </p:nvPr>
        </p:nvSpPr>
        <p:spPr/>
        <p:txBody>
          <a:bodyPr/>
          <a:lstStyle/>
          <a:p>
            <a:fld id="{49AE70B2-8BF9-45C0-BB95-33D1B9D3A854}" type="slidenum">
              <a:rPr lang="zh-CN" altLang="en-US" smtClean="0"/>
              <a:t>16</a:t>
            </a:fld>
            <a:endParaRPr lang="zh-CN" altLang="en-US"/>
          </a:p>
        </p:txBody>
      </p:sp>
      <p:sp>
        <p:nvSpPr>
          <p:cNvPr id="5" name="Title 1">
            <a:extLst>
              <a:ext uri="{FF2B5EF4-FFF2-40B4-BE49-F238E27FC236}">
                <a16:creationId xmlns:a16="http://schemas.microsoft.com/office/drawing/2014/main" id="{2AD3CE3D-029A-C628-B27B-8411495C1D0A}"/>
              </a:ext>
            </a:extLst>
          </p:cNvPr>
          <p:cNvSpPr txBox="1">
            <a:spLocks/>
          </p:cNvSpPr>
          <p:nvPr/>
        </p:nvSpPr>
        <p:spPr>
          <a:xfrm>
            <a:off x="606878" y="2766218"/>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Calibri Light" panose="020F0302020204030204" pitchFamily="34" charset="0"/>
                <a:ea typeface="+mj-ea"/>
                <a:cs typeface="+mj-cs"/>
              </a:defRPr>
            </a:lvl1pPr>
          </a:lstStyle>
          <a:p>
            <a:pPr algn="ctr"/>
            <a:r>
              <a:rPr lang="en-US" sz="4000" dirty="0"/>
              <a:t> Bulk RNA Sequencing (RNA-seq)</a:t>
            </a:r>
          </a:p>
        </p:txBody>
      </p:sp>
    </p:spTree>
    <p:extLst>
      <p:ext uri="{BB962C8B-B14F-4D97-AF65-F5344CB8AC3E}">
        <p14:creationId xmlns:p14="http://schemas.microsoft.com/office/powerpoint/2010/main" val="3926055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7A72-7349-D472-7A02-D8B475FD0F5C}"/>
              </a:ext>
            </a:extLst>
          </p:cNvPr>
          <p:cNvSpPr>
            <a:spLocks noGrp="1"/>
          </p:cNvSpPr>
          <p:nvPr>
            <p:ph type="title"/>
          </p:nvPr>
        </p:nvSpPr>
        <p:spPr>
          <a:xfrm>
            <a:off x="647700" y="258446"/>
            <a:ext cx="10515600" cy="1080498"/>
          </a:xfrm>
        </p:spPr>
        <p:txBody>
          <a:bodyPr>
            <a:normAutofit/>
          </a:bodyPr>
          <a:lstStyle/>
          <a:p>
            <a:pPr algn="ctr"/>
            <a:r>
              <a:rPr lang="en-US" sz="3200" dirty="0"/>
              <a:t>What is RNA sequencing (RNA-seq)? </a:t>
            </a:r>
          </a:p>
        </p:txBody>
      </p:sp>
      <p:sp>
        <p:nvSpPr>
          <p:cNvPr id="4" name="Slide Number Placeholder 3">
            <a:extLst>
              <a:ext uri="{FF2B5EF4-FFF2-40B4-BE49-F238E27FC236}">
                <a16:creationId xmlns:a16="http://schemas.microsoft.com/office/drawing/2014/main" id="{1DA6D341-E273-09B6-CF9A-983E569B5AB8}"/>
              </a:ext>
            </a:extLst>
          </p:cNvPr>
          <p:cNvSpPr>
            <a:spLocks noGrp="1"/>
          </p:cNvSpPr>
          <p:nvPr>
            <p:ph type="sldNum" sz="quarter" idx="12"/>
          </p:nvPr>
        </p:nvSpPr>
        <p:spPr/>
        <p:txBody>
          <a:bodyPr/>
          <a:lstStyle/>
          <a:p>
            <a:fld id="{49AE70B2-8BF9-45C0-BB95-33D1B9D3A854}" type="slidenum">
              <a:rPr lang="zh-CN" altLang="en-US" smtClean="0"/>
              <a:t>17</a:t>
            </a:fld>
            <a:endParaRPr lang="zh-CN" altLang="en-US"/>
          </a:p>
        </p:txBody>
      </p:sp>
      <p:pic>
        <p:nvPicPr>
          <p:cNvPr id="1026" name="Picture 2" descr="undefined">
            <a:extLst>
              <a:ext uri="{FF2B5EF4-FFF2-40B4-BE49-F238E27FC236}">
                <a16:creationId xmlns:a16="http://schemas.microsoft.com/office/drawing/2014/main" id="{72DA26F0-8121-0A84-2F1B-B42A7F5F244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07568" y="1531804"/>
            <a:ext cx="5525508"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E5FAACF-F055-0D90-89D4-8EC7FE62732B}"/>
              </a:ext>
            </a:extLst>
          </p:cNvPr>
          <p:cNvSpPr txBox="1"/>
          <p:nvPr/>
        </p:nvSpPr>
        <p:spPr>
          <a:xfrm>
            <a:off x="7843662" y="6305391"/>
            <a:ext cx="2389414" cy="246221"/>
          </a:xfrm>
          <a:prstGeom prst="rect">
            <a:avLst/>
          </a:prstGeom>
          <a:noFill/>
        </p:spPr>
        <p:txBody>
          <a:bodyPr wrap="square">
            <a:spAutoFit/>
          </a:bodyPr>
          <a:lstStyle/>
          <a:p>
            <a:r>
              <a:rPr lang="en-US" sz="1000" dirty="0"/>
              <a:t>https://en.wikipedia.org/wiki/RNA-Seq</a:t>
            </a:r>
          </a:p>
        </p:txBody>
      </p:sp>
      <p:pic>
        <p:nvPicPr>
          <p:cNvPr id="1028" name="Picture 4" descr="What is the 'Central Dogma'? – YourGenome">
            <a:extLst>
              <a:ext uri="{FF2B5EF4-FFF2-40B4-BE49-F238E27FC236}">
                <a16:creationId xmlns:a16="http://schemas.microsoft.com/office/drawing/2014/main" id="{EAA7648C-1E9A-0294-5FED-B6F4CA70FD0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25468" y="1622461"/>
            <a:ext cx="2613022" cy="4170024"/>
          </a:xfrm>
          <a:prstGeom prst="rect">
            <a:avLst/>
          </a:prstGeom>
          <a:noFill/>
          <a:ln w="12700">
            <a:solidFill>
              <a:schemeClr val="accent6"/>
            </a:solidFill>
          </a:ln>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78FD76D-04E6-6F45-03AC-A4AD2A6F97A7}"/>
              </a:ext>
            </a:extLst>
          </p:cNvPr>
          <p:cNvSpPr txBox="1"/>
          <p:nvPr/>
        </p:nvSpPr>
        <p:spPr>
          <a:xfrm>
            <a:off x="1009857" y="6305391"/>
            <a:ext cx="3949473" cy="246221"/>
          </a:xfrm>
          <a:prstGeom prst="rect">
            <a:avLst/>
          </a:prstGeom>
          <a:noFill/>
        </p:spPr>
        <p:txBody>
          <a:bodyPr wrap="square">
            <a:spAutoFit/>
          </a:bodyPr>
          <a:lstStyle/>
          <a:p>
            <a:r>
              <a:rPr lang="en-US" sz="1000" dirty="0"/>
              <a:t>https://www.yourgenome.org/facts/what-is-the-central-dogma/</a:t>
            </a:r>
          </a:p>
        </p:txBody>
      </p:sp>
    </p:spTree>
    <p:extLst>
      <p:ext uri="{BB962C8B-B14F-4D97-AF65-F5344CB8AC3E}">
        <p14:creationId xmlns:p14="http://schemas.microsoft.com/office/powerpoint/2010/main" val="27160518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7A72-7349-D472-7A02-D8B475FD0F5C}"/>
              </a:ext>
            </a:extLst>
          </p:cNvPr>
          <p:cNvSpPr>
            <a:spLocks noGrp="1"/>
          </p:cNvSpPr>
          <p:nvPr>
            <p:ph type="title"/>
          </p:nvPr>
        </p:nvSpPr>
        <p:spPr>
          <a:xfrm>
            <a:off x="647700" y="258446"/>
            <a:ext cx="10515600" cy="655954"/>
          </a:xfrm>
        </p:spPr>
        <p:txBody>
          <a:bodyPr>
            <a:normAutofit/>
          </a:bodyPr>
          <a:lstStyle/>
          <a:p>
            <a:pPr algn="ctr"/>
            <a:r>
              <a:rPr lang="en-US" sz="3200" dirty="0"/>
              <a:t>What is RNA sequencing (RNA-seq)? </a:t>
            </a:r>
          </a:p>
        </p:txBody>
      </p:sp>
      <p:sp>
        <p:nvSpPr>
          <p:cNvPr id="4" name="Slide Number Placeholder 3">
            <a:extLst>
              <a:ext uri="{FF2B5EF4-FFF2-40B4-BE49-F238E27FC236}">
                <a16:creationId xmlns:a16="http://schemas.microsoft.com/office/drawing/2014/main" id="{1DA6D341-E273-09B6-CF9A-983E569B5AB8}"/>
              </a:ext>
            </a:extLst>
          </p:cNvPr>
          <p:cNvSpPr>
            <a:spLocks noGrp="1"/>
          </p:cNvSpPr>
          <p:nvPr>
            <p:ph type="sldNum" sz="quarter" idx="12"/>
          </p:nvPr>
        </p:nvSpPr>
        <p:spPr/>
        <p:txBody>
          <a:bodyPr/>
          <a:lstStyle/>
          <a:p>
            <a:fld id="{49AE70B2-8BF9-45C0-BB95-33D1B9D3A854}" type="slidenum">
              <a:rPr lang="zh-CN" altLang="en-US" smtClean="0"/>
              <a:t>18</a:t>
            </a:fld>
            <a:endParaRPr lang="zh-CN" altLang="en-US"/>
          </a:p>
        </p:txBody>
      </p:sp>
      <p:sp>
        <p:nvSpPr>
          <p:cNvPr id="8" name="TextBox 7">
            <a:extLst>
              <a:ext uri="{FF2B5EF4-FFF2-40B4-BE49-F238E27FC236}">
                <a16:creationId xmlns:a16="http://schemas.microsoft.com/office/drawing/2014/main" id="{878FD76D-04E6-6F45-03AC-A4AD2A6F97A7}"/>
              </a:ext>
            </a:extLst>
          </p:cNvPr>
          <p:cNvSpPr txBox="1"/>
          <p:nvPr/>
        </p:nvSpPr>
        <p:spPr>
          <a:xfrm>
            <a:off x="1009857" y="6305391"/>
            <a:ext cx="3949473" cy="246221"/>
          </a:xfrm>
          <a:prstGeom prst="rect">
            <a:avLst/>
          </a:prstGeom>
          <a:noFill/>
        </p:spPr>
        <p:txBody>
          <a:bodyPr wrap="square">
            <a:spAutoFit/>
          </a:bodyPr>
          <a:lstStyle/>
          <a:p>
            <a:r>
              <a:rPr lang="en-US" sz="1000" dirty="0"/>
              <a:t>https://www.yourgenome.org/facts/what-is-the-central-dogma/</a:t>
            </a:r>
          </a:p>
        </p:txBody>
      </p:sp>
      <p:pic>
        <p:nvPicPr>
          <p:cNvPr id="7" name="Content Placeholder 6">
            <a:extLst>
              <a:ext uri="{FF2B5EF4-FFF2-40B4-BE49-F238E27FC236}">
                <a16:creationId xmlns:a16="http://schemas.microsoft.com/office/drawing/2014/main" id="{D2636BB7-6737-5878-DD55-89C7BF26FF40}"/>
              </a:ext>
            </a:extLst>
          </p:cNvPr>
          <p:cNvPicPr>
            <a:picLocks noGrp="1" noChangeAspect="1"/>
          </p:cNvPicPr>
          <p:nvPr>
            <p:ph idx="1"/>
          </p:nvPr>
        </p:nvPicPr>
        <p:blipFill>
          <a:blip r:embed="rId2"/>
          <a:stretch>
            <a:fillRect/>
          </a:stretch>
        </p:blipFill>
        <p:spPr>
          <a:xfrm>
            <a:off x="647700" y="926973"/>
            <a:ext cx="10515600" cy="3917061"/>
          </a:xfrm>
          <a:prstGeom prst="rect">
            <a:avLst/>
          </a:prstGeom>
        </p:spPr>
      </p:pic>
      <p:sp>
        <p:nvSpPr>
          <p:cNvPr id="10" name="TextBox 9">
            <a:extLst>
              <a:ext uri="{FF2B5EF4-FFF2-40B4-BE49-F238E27FC236}">
                <a16:creationId xmlns:a16="http://schemas.microsoft.com/office/drawing/2014/main" id="{75416E70-4AEE-4FA9-BE61-BF36F89784FD}"/>
              </a:ext>
            </a:extLst>
          </p:cNvPr>
          <p:cNvSpPr txBox="1"/>
          <p:nvPr/>
        </p:nvSpPr>
        <p:spPr>
          <a:xfrm>
            <a:off x="736600" y="5061583"/>
            <a:ext cx="10718800" cy="1077218"/>
          </a:xfrm>
          <a:prstGeom prst="rect">
            <a:avLst/>
          </a:prstGeom>
          <a:noFill/>
        </p:spPr>
        <p:txBody>
          <a:bodyPr wrap="square">
            <a:spAutoFit/>
          </a:bodyPr>
          <a:lstStyle/>
          <a:p>
            <a:pPr algn="just"/>
            <a:r>
              <a:rPr lang="en-US" sz="1600" b="1" i="0" dirty="0">
                <a:solidFill>
                  <a:srgbClr val="333333"/>
                </a:solidFill>
                <a:effectLst/>
                <a:latin typeface="Helvetica Neue"/>
              </a:rPr>
              <a:t>Figure: Differential expression of DAPK1 and volcano plot and heat maps of differential genes.</a:t>
            </a:r>
          </a:p>
          <a:p>
            <a:pPr algn="just"/>
            <a:r>
              <a:rPr lang="en-US" sz="1600" b="0" i="0" dirty="0">
                <a:solidFill>
                  <a:srgbClr val="333333"/>
                </a:solidFill>
                <a:effectLst/>
                <a:latin typeface="Helvetica Neue"/>
              </a:rPr>
              <a:t>(A) Relative expression of DAPK1 compared to normal liver tissue samples. (B, C) Volcano plot and heat map showing the 732 differentially expressed genes. The color red indicates upregulated genes, and blue indicates downregulated genes. PLC, PLC/PRF/5 cells; KO, DAPK1-knockout PLC/PRF/5 cells. </a:t>
            </a:r>
            <a:r>
              <a:rPr lang="en-US" sz="1600" b="0" i="0" dirty="0" err="1">
                <a:solidFill>
                  <a:srgbClr val="333333"/>
                </a:solidFill>
                <a:effectLst/>
                <a:latin typeface="Helvetica Neue"/>
              </a:rPr>
              <a:t>padj</a:t>
            </a:r>
            <a:r>
              <a:rPr lang="en-US" sz="1600" b="0" i="0" dirty="0">
                <a:solidFill>
                  <a:srgbClr val="333333"/>
                </a:solidFill>
                <a:effectLst/>
                <a:latin typeface="Helvetica Neue"/>
              </a:rPr>
              <a:t> &lt;0.5, </a:t>
            </a:r>
            <a:r>
              <a:rPr lang="en-US" sz="1600" b="0" i="0" dirty="0" err="1">
                <a:solidFill>
                  <a:srgbClr val="333333"/>
                </a:solidFill>
                <a:effectLst/>
                <a:latin typeface="Helvetica Neue"/>
              </a:rPr>
              <a:t>logFC</a:t>
            </a:r>
            <a:r>
              <a:rPr lang="en-US" sz="1600" b="0" i="0" dirty="0">
                <a:solidFill>
                  <a:srgbClr val="333333"/>
                </a:solidFill>
                <a:effectLst/>
                <a:latin typeface="Helvetica Neue"/>
              </a:rPr>
              <a:t> &gt;1.</a:t>
            </a:r>
            <a:endParaRPr lang="en-US" sz="1600" dirty="0"/>
          </a:p>
        </p:txBody>
      </p:sp>
    </p:spTree>
    <p:extLst>
      <p:ext uri="{BB962C8B-B14F-4D97-AF65-F5344CB8AC3E}">
        <p14:creationId xmlns:p14="http://schemas.microsoft.com/office/powerpoint/2010/main" val="209071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47A72-7349-D472-7A02-D8B475FD0F5C}"/>
              </a:ext>
            </a:extLst>
          </p:cNvPr>
          <p:cNvSpPr>
            <a:spLocks noGrp="1"/>
          </p:cNvSpPr>
          <p:nvPr>
            <p:ph type="title"/>
          </p:nvPr>
        </p:nvSpPr>
        <p:spPr>
          <a:xfrm>
            <a:off x="647700" y="258446"/>
            <a:ext cx="10515600" cy="1080498"/>
          </a:xfrm>
        </p:spPr>
        <p:txBody>
          <a:bodyPr>
            <a:normAutofit/>
          </a:bodyPr>
          <a:lstStyle/>
          <a:p>
            <a:pPr algn="ctr"/>
            <a:r>
              <a:rPr lang="en-US" sz="3200" dirty="0"/>
              <a:t>What is RNA sequencing (RNA-seq)? </a:t>
            </a:r>
          </a:p>
        </p:txBody>
      </p:sp>
      <p:sp>
        <p:nvSpPr>
          <p:cNvPr id="4" name="Slide Number Placeholder 3">
            <a:extLst>
              <a:ext uri="{FF2B5EF4-FFF2-40B4-BE49-F238E27FC236}">
                <a16:creationId xmlns:a16="http://schemas.microsoft.com/office/drawing/2014/main" id="{1DA6D341-E273-09B6-CF9A-983E569B5AB8}"/>
              </a:ext>
            </a:extLst>
          </p:cNvPr>
          <p:cNvSpPr>
            <a:spLocks noGrp="1"/>
          </p:cNvSpPr>
          <p:nvPr>
            <p:ph type="sldNum" sz="quarter" idx="12"/>
          </p:nvPr>
        </p:nvSpPr>
        <p:spPr/>
        <p:txBody>
          <a:bodyPr/>
          <a:lstStyle/>
          <a:p>
            <a:fld id="{49AE70B2-8BF9-45C0-BB95-33D1B9D3A854}" type="slidenum">
              <a:rPr lang="zh-CN" altLang="en-US" smtClean="0"/>
              <a:t>19</a:t>
            </a:fld>
            <a:endParaRPr lang="zh-CN" altLang="en-US"/>
          </a:p>
        </p:txBody>
      </p:sp>
      <p:sp>
        <p:nvSpPr>
          <p:cNvPr id="6" name="TextBox 5">
            <a:extLst>
              <a:ext uri="{FF2B5EF4-FFF2-40B4-BE49-F238E27FC236}">
                <a16:creationId xmlns:a16="http://schemas.microsoft.com/office/drawing/2014/main" id="{6E5FAACF-F055-0D90-89D4-8EC7FE62732B}"/>
              </a:ext>
            </a:extLst>
          </p:cNvPr>
          <p:cNvSpPr txBox="1"/>
          <p:nvPr/>
        </p:nvSpPr>
        <p:spPr>
          <a:xfrm>
            <a:off x="3388179" y="6337944"/>
            <a:ext cx="4000500" cy="261610"/>
          </a:xfrm>
          <a:prstGeom prst="rect">
            <a:avLst/>
          </a:prstGeom>
          <a:noFill/>
        </p:spPr>
        <p:txBody>
          <a:bodyPr wrap="square">
            <a:spAutoFit/>
          </a:bodyPr>
          <a:lstStyle/>
          <a:p>
            <a:r>
              <a:rPr lang="en-US" sz="1100" b="1" i="1" dirty="0">
                <a:solidFill>
                  <a:srgbClr val="000000"/>
                </a:solidFill>
                <a:effectLst/>
                <a:latin typeface="Open Sans" panose="020B0606030504020204" pitchFamily="34" charset="0"/>
              </a:rPr>
              <a:t>Figure.</a:t>
            </a:r>
            <a:r>
              <a:rPr lang="en-US" sz="1100" b="0" i="1" dirty="0">
                <a:solidFill>
                  <a:srgbClr val="000000"/>
                </a:solidFill>
                <a:effectLst/>
                <a:latin typeface="Open Sans" panose="020B0606030504020204" pitchFamily="34" charset="0"/>
              </a:rPr>
              <a:t> A workflow for RNA-seq. Credit: Technology Networks.</a:t>
            </a:r>
            <a:endParaRPr lang="en-US" sz="1100" dirty="0"/>
          </a:p>
        </p:txBody>
      </p:sp>
      <p:pic>
        <p:nvPicPr>
          <p:cNvPr id="2050" name="Picture 2">
            <a:extLst>
              <a:ext uri="{FF2B5EF4-FFF2-40B4-BE49-F238E27FC236}">
                <a16:creationId xmlns:a16="http://schemas.microsoft.com/office/drawing/2014/main" id="{926A0284-881F-E9E7-1177-F2D41FC390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55272" y="1441902"/>
            <a:ext cx="8739802" cy="4761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65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43279" y="911133"/>
            <a:ext cx="11016615" cy="5374097"/>
          </a:xfrm>
        </p:spPr>
        <p:txBody>
          <a:bodyPr>
            <a:noAutofit/>
          </a:bodyPr>
          <a:lstStyle/>
          <a:p>
            <a:pPr marL="0" indent="0">
              <a:lnSpc>
                <a:spcPct val="150000"/>
              </a:lnSpc>
              <a:buNone/>
            </a:pPr>
            <a:r>
              <a:rPr lang="vi-VN" altLang="en-US" sz="2800" dirty="0"/>
              <a:t>0. </a:t>
            </a:r>
            <a:r>
              <a:rPr lang="en-US" altLang="en-US" sz="2800" dirty="0"/>
              <a:t>   </a:t>
            </a:r>
            <a:r>
              <a:rPr lang="en-US" sz="2800" dirty="0"/>
              <a:t>Self-introduction and </a:t>
            </a:r>
            <a:r>
              <a:rPr lang="en-US" altLang="en-US" sz="2800" dirty="0">
                <a:sym typeface="+mn-ea"/>
              </a:rPr>
              <a:t>Acknowledgement</a:t>
            </a:r>
            <a:endParaRPr lang="vi-VN" altLang="en-US" sz="2800" dirty="0"/>
          </a:p>
          <a:p>
            <a:pPr marL="457200" indent="-457200">
              <a:lnSpc>
                <a:spcPct val="150000"/>
              </a:lnSpc>
              <a:buFont typeface="Arial" panose="020B0604020202020204" pitchFamily="34" charset="0"/>
              <a:buAutoNum type="arabicPeriod"/>
            </a:pPr>
            <a:r>
              <a:rPr lang="en-US" sz="2800" dirty="0"/>
              <a:t>Human Genome and Next-Generation Sequencing</a:t>
            </a:r>
          </a:p>
          <a:p>
            <a:pPr marL="457200" indent="-457200">
              <a:lnSpc>
                <a:spcPct val="150000"/>
              </a:lnSpc>
              <a:buFont typeface="Arial" panose="020B0604020202020204" pitchFamily="34" charset="0"/>
              <a:buAutoNum type="arabicPeriod"/>
            </a:pPr>
            <a:r>
              <a:rPr lang="vi-VN" altLang="en-US" sz="2800" dirty="0"/>
              <a:t>Bulk RNA Sequencing (RNA-seq)</a:t>
            </a:r>
            <a:endParaRPr lang="en-US" altLang="en-US" sz="2800" dirty="0"/>
          </a:p>
          <a:p>
            <a:pPr marL="457200" indent="-457200">
              <a:lnSpc>
                <a:spcPct val="150000"/>
              </a:lnSpc>
              <a:buFont typeface="Arial" panose="020B0604020202020204" pitchFamily="34" charset="0"/>
              <a:buAutoNum type="arabicPeriod"/>
            </a:pPr>
            <a:r>
              <a:rPr lang="en-US" sz="2800" dirty="0"/>
              <a:t>Single cell RNA Sequencing (</a:t>
            </a:r>
            <a:r>
              <a:rPr lang="en-US" sz="2800" dirty="0" err="1"/>
              <a:t>scRNA</a:t>
            </a:r>
            <a:r>
              <a:rPr lang="en-US" sz="2800" dirty="0"/>
              <a:t>-seq)</a:t>
            </a:r>
          </a:p>
          <a:p>
            <a:pPr marL="457200" indent="-457200">
              <a:lnSpc>
                <a:spcPct val="150000"/>
              </a:lnSpc>
              <a:buFont typeface="Arial" panose="020B0604020202020204" pitchFamily="34" charset="0"/>
              <a:buAutoNum type="arabicPeriod"/>
            </a:pPr>
            <a:r>
              <a:rPr lang="vi-VN" altLang="en-US" sz="2800" dirty="0"/>
              <a:t>Bulk </a:t>
            </a:r>
            <a:r>
              <a:rPr lang="en-US" altLang="en-US" sz="2800" dirty="0"/>
              <a:t>ATAC </a:t>
            </a:r>
            <a:r>
              <a:rPr lang="vi-VN" altLang="en-US" sz="2800" dirty="0"/>
              <a:t>Sequencing (</a:t>
            </a:r>
            <a:r>
              <a:rPr lang="en-US" altLang="en-US" sz="2800" dirty="0"/>
              <a:t>ATAC</a:t>
            </a:r>
            <a:r>
              <a:rPr lang="vi-VN" altLang="en-US" sz="2800" dirty="0"/>
              <a:t>-seq)</a:t>
            </a:r>
            <a:endParaRPr lang="en-US" altLang="en-US" sz="2800" dirty="0"/>
          </a:p>
          <a:p>
            <a:pPr marL="457200" indent="-457200">
              <a:lnSpc>
                <a:spcPct val="150000"/>
              </a:lnSpc>
              <a:buFont typeface="Arial" panose="020B0604020202020204" pitchFamily="34" charset="0"/>
              <a:buAutoNum type="arabicPeriod"/>
            </a:pPr>
            <a:r>
              <a:rPr lang="en-US" altLang="en-US" sz="2800" dirty="0"/>
              <a:t>Single-cell</a:t>
            </a:r>
            <a:r>
              <a:rPr lang="vi-VN" altLang="en-US" sz="2800" dirty="0"/>
              <a:t> </a:t>
            </a:r>
            <a:r>
              <a:rPr lang="en-US" altLang="en-US" sz="2800" dirty="0"/>
              <a:t>ATAC </a:t>
            </a:r>
            <a:r>
              <a:rPr lang="vi-VN" altLang="en-US" sz="2800" dirty="0"/>
              <a:t>Sequencing (</a:t>
            </a:r>
            <a:r>
              <a:rPr lang="en-US" altLang="en-US" sz="2800" dirty="0" err="1"/>
              <a:t>scATAC</a:t>
            </a:r>
            <a:r>
              <a:rPr lang="vi-VN" altLang="en-US" sz="2800" dirty="0"/>
              <a:t>-seq)</a:t>
            </a:r>
            <a:endParaRPr lang="en-US" altLang="en-US" sz="2800" dirty="0"/>
          </a:p>
          <a:p>
            <a:pPr marL="457200" indent="-457200">
              <a:lnSpc>
                <a:spcPct val="150000"/>
              </a:lnSpc>
              <a:buFont typeface="Arial" panose="020B0604020202020204" pitchFamily="34" charset="0"/>
              <a:buAutoNum type="arabicPeriod"/>
            </a:pPr>
            <a:r>
              <a:rPr kumimoji="0" lang="vi-VN" alt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pitchFamily="34" charset="0"/>
                <a:ea typeface="+mn-ea"/>
                <a:cs typeface="+mn-cs"/>
              </a:rPr>
              <a:t>Discussion: optimization and debugging for </a:t>
            </a:r>
            <a:r>
              <a:rPr lang="vi-VN" altLang="en-US" sz="2800" b="1" dirty="0"/>
              <a:t>scRNA</a:t>
            </a:r>
            <a:r>
              <a:rPr lang="en-US" altLang="en-US" sz="2800" b="1" dirty="0"/>
              <a:t>/ATAC</a:t>
            </a:r>
            <a:r>
              <a:rPr lang="vi-VN" altLang="en-US" sz="2800" b="1" dirty="0"/>
              <a:t>-seq</a:t>
            </a:r>
            <a:endParaRPr kumimoji="0" lang="en-US" altLang="en-US" sz="2800" b="0" i="0" u="none" strike="noStrike" kern="1200" cap="none" spc="0" normalizeH="0" baseline="0" noProof="0" dirty="0">
              <a:ln>
                <a:noFill/>
              </a:ln>
              <a:solidFill>
                <a:prstClr val="black">
                  <a:lumMod val="75000"/>
                  <a:lumOff val="25000"/>
                </a:prstClr>
              </a:solidFill>
              <a:effectLst/>
              <a:uLnTx/>
              <a:uFillTx/>
              <a:latin typeface="Calibri Light" panose="020F0302020204030204" pitchFamily="34" charset="0"/>
              <a:ea typeface="+mn-ea"/>
              <a:cs typeface="+mn-cs"/>
            </a:endParaRPr>
          </a:p>
        </p:txBody>
      </p:sp>
      <p:sp>
        <p:nvSpPr>
          <p:cNvPr id="5" name="Slide Number Placeholder 4"/>
          <p:cNvSpPr>
            <a:spLocks noGrp="1"/>
          </p:cNvSpPr>
          <p:nvPr>
            <p:ph type="sldNum" sz="quarter" idx="12"/>
          </p:nvPr>
        </p:nvSpPr>
        <p:spPr/>
        <p:txBody>
          <a:bodyPr/>
          <a:lstStyle/>
          <a:p>
            <a:fld id="{49AE70B2-8BF9-45C0-BB95-33D1B9D3A854}" type="slidenum">
              <a:rPr lang="zh-CN" altLang="en-US" smtClean="0"/>
              <a:t>2</a:t>
            </a:fld>
            <a:endParaRPr lang="zh-CN" altLang="en-US"/>
          </a:p>
        </p:txBody>
      </p:sp>
      <p:sp>
        <p:nvSpPr>
          <p:cNvPr id="9" name="Text Box 8"/>
          <p:cNvSpPr txBox="1"/>
          <p:nvPr/>
        </p:nvSpPr>
        <p:spPr>
          <a:xfrm>
            <a:off x="914399" y="127000"/>
            <a:ext cx="5685790" cy="645160"/>
          </a:xfrm>
          <a:prstGeom prst="rect">
            <a:avLst/>
          </a:prstGeom>
          <a:noFill/>
        </p:spPr>
        <p:txBody>
          <a:bodyPr wrap="square" rtlCol="0">
            <a:spAutoFit/>
            <a:scene3d>
              <a:camera prst="orthographicFront"/>
              <a:lightRig rig="threePt" dir="t"/>
            </a:scene3d>
          </a:bodyPr>
          <a:lstStyle/>
          <a:p>
            <a:r>
              <a:rPr lang="en-US" altLang="en-US" sz="3600" dirty="0">
                <a:solidFill>
                  <a:schemeClr val="tx1"/>
                </a:solidFill>
                <a:effectLst>
                  <a:outerShdw blurRad="38100" dist="19050" dir="2700000" algn="tl" rotWithShape="0">
                    <a:schemeClr val="dk1">
                      <a:alpha val="40000"/>
                    </a:schemeClr>
                  </a:outerShdw>
                </a:effectLst>
                <a:latin typeface="Calibri Light" panose="020F0302020204030204" pitchFamily="34" charset="0"/>
              </a:rPr>
              <a:t>Contents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E0E31-67E0-5B55-D4B6-9ECF34A6DA9C}"/>
              </a:ext>
            </a:extLst>
          </p:cNvPr>
          <p:cNvSpPr>
            <a:spLocks noGrp="1"/>
          </p:cNvSpPr>
          <p:nvPr>
            <p:ph type="title"/>
          </p:nvPr>
        </p:nvSpPr>
        <p:spPr/>
        <p:txBody>
          <a:bodyPr>
            <a:normAutofit/>
          </a:bodyPr>
          <a:lstStyle/>
          <a:p>
            <a:pPr algn="ctr"/>
            <a:r>
              <a:rPr lang="en-US" sz="3200" dirty="0"/>
              <a:t>How can RNA sequencing quantify gene expression? </a:t>
            </a:r>
          </a:p>
        </p:txBody>
      </p:sp>
      <p:sp>
        <p:nvSpPr>
          <p:cNvPr id="4" name="Slide Number Placeholder 3">
            <a:extLst>
              <a:ext uri="{FF2B5EF4-FFF2-40B4-BE49-F238E27FC236}">
                <a16:creationId xmlns:a16="http://schemas.microsoft.com/office/drawing/2014/main" id="{632D143A-9313-D109-3306-BC77975B5029}"/>
              </a:ext>
            </a:extLst>
          </p:cNvPr>
          <p:cNvSpPr>
            <a:spLocks noGrp="1"/>
          </p:cNvSpPr>
          <p:nvPr>
            <p:ph type="sldNum" sz="quarter" idx="12"/>
          </p:nvPr>
        </p:nvSpPr>
        <p:spPr/>
        <p:txBody>
          <a:bodyPr/>
          <a:lstStyle/>
          <a:p>
            <a:fld id="{49AE70B2-8BF9-45C0-BB95-33D1B9D3A854}" type="slidenum">
              <a:rPr lang="zh-CN" altLang="en-US" smtClean="0"/>
              <a:t>20</a:t>
            </a:fld>
            <a:endParaRPr lang="zh-CN" altLang="en-US"/>
          </a:p>
        </p:txBody>
      </p:sp>
      <p:pic>
        <p:nvPicPr>
          <p:cNvPr id="3074" name="Picture 2">
            <a:extLst>
              <a:ext uri="{FF2B5EF4-FFF2-40B4-BE49-F238E27FC236}">
                <a16:creationId xmlns:a16="http://schemas.microsoft.com/office/drawing/2014/main" id="{32D32027-2D91-7AC0-549E-CEB6AA8AA41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6972"/>
          <a:stretch/>
        </p:blipFill>
        <p:spPr bwMode="auto">
          <a:xfrm>
            <a:off x="166012" y="1770018"/>
            <a:ext cx="5448300" cy="43513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A5685C1-B65A-3DAC-C79F-187E6FDEDDB9}"/>
              </a:ext>
            </a:extLst>
          </p:cNvPr>
          <p:cNvPicPr>
            <a:picLocks noChangeAspect="1"/>
          </p:cNvPicPr>
          <p:nvPr/>
        </p:nvPicPr>
        <p:blipFill>
          <a:blip r:embed="rId3"/>
          <a:stretch>
            <a:fillRect/>
          </a:stretch>
        </p:blipFill>
        <p:spPr>
          <a:xfrm>
            <a:off x="6170233" y="2167539"/>
            <a:ext cx="5778797" cy="3029106"/>
          </a:xfrm>
          <a:prstGeom prst="rect">
            <a:avLst/>
          </a:prstGeom>
        </p:spPr>
      </p:pic>
      <p:sp>
        <p:nvSpPr>
          <p:cNvPr id="8" name="TextBox 7">
            <a:extLst>
              <a:ext uri="{FF2B5EF4-FFF2-40B4-BE49-F238E27FC236}">
                <a16:creationId xmlns:a16="http://schemas.microsoft.com/office/drawing/2014/main" id="{093F9852-5968-E379-2C3D-629F52B728FD}"/>
              </a:ext>
            </a:extLst>
          </p:cNvPr>
          <p:cNvSpPr txBox="1"/>
          <p:nvPr/>
        </p:nvSpPr>
        <p:spPr>
          <a:xfrm>
            <a:off x="506185" y="6400412"/>
            <a:ext cx="6831466" cy="276999"/>
          </a:xfrm>
          <a:prstGeom prst="rect">
            <a:avLst/>
          </a:prstGeom>
          <a:noFill/>
        </p:spPr>
        <p:txBody>
          <a:bodyPr wrap="square">
            <a:spAutoFit/>
          </a:bodyPr>
          <a:lstStyle/>
          <a:p>
            <a:r>
              <a:rPr lang="en-US" sz="1200" dirty="0"/>
              <a:t>http://bioconnector.github.io/bims8382/r-rnaseq-airway.html</a:t>
            </a:r>
          </a:p>
        </p:txBody>
      </p:sp>
      <p:sp>
        <p:nvSpPr>
          <p:cNvPr id="9" name="Arrow: Right 8">
            <a:extLst>
              <a:ext uri="{FF2B5EF4-FFF2-40B4-BE49-F238E27FC236}">
                <a16:creationId xmlns:a16="http://schemas.microsoft.com/office/drawing/2014/main" id="{6E89ADE3-1704-406A-D070-A0BD377C18E3}"/>
              </a:ext>
            </a:extLst>
          </p:cNvPr>
          <p:cNvSpPr/>
          <p:nvPr/>
        </p:nvSpPr>
        <p:spPr>
          <a:xfrm>
            <a:off x="5478236" y="3763736"/>
            <a:ext cx="691997" cy="506185"/>
          </a:xfrm>
          <a:prstGeom prst="rightArrow">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84015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0DD9-F0D1-BA12-00CD-49049891D172}"/>
              </a:ext>
            </a:extLst>
          </p:cNvPr>
          <p:cNvSpPr>
            <a:spLocks noGrp="1"/>
          </p:cNvSpPr>
          <p:nvPr>
            <p:ph type="title"/>
          </p:nvPr>
        </p:nvSpPr>
        <p:spPr>
          <a:xfrm>
            <a:off x="647700" y="258445"/>
            <a:ext cx="10515600" cy="1007019"/>
          </a:xfrm>
        </p:spPr>
        <p:txBody>
          <a:bodyPr>
            <a:normAutofit/>
          </a:bodyPr>
          <a:lstStyle/>
          <a:p>
            <a:pPr algn="ctr"/>
            <a:r>
              <a:rPr lang="en-US" sz="4000" dirty="0"/>
              <a:t>Data of life</a:t>
            </a:r>
          </a:p>
        </p:txBody>
      </p:sp>
      <p:graphicFrame>
        <p:nvGraphicFramePr>
          <p:cNvPr id="5" name="Table 5">
            <a:extLst>
              <a:ext uri="{FF2B5EF4-FFF2-40B4-BE49-F238E27FC236}">
                <a16:creationId xmlns:a16="http://schemas.microsoft.com/office/drawing/2014/main" id="{0AA9CA5E-8310-C446-2FEA-5729EBE9BA1D}"/>
              </a:ext>
            </a:extLst>
          </p:cNvPr>
          <p:cNvGraphicFramePr>
            <a:graphicFrameLocks noGrp="1"/>
          </p:cNvGraphicFramePr>
          <p:nvPr>
            <p:ph idx="1"/>
            <p:extLst>
              <p:ext uri="{D42A27DB-BD31-4B8C-83A1-F6EECF244321}">
                <p14:modId xmlns:p14="http://schemas.microsoft.com/office/powerpoint/2010/main" val="2916504020"/>
              </p:ext>
            </p:extLst>
          </p:nvPr>
        </p:nvGraphicFramePr>
        <p:xfrm>
          <a:off x="830580" y="1971675"/>
          <a:ext cx="4770668" cy="2225040"/>
        </p:xfrm>
        <a:graphic>
          <a:graphicData uri="http://schemas.openxmlformats.org/drawingml/2006/table">
            <a:tbl>
              <a:tblPr firstRow="1" bandRow="1">
                <a:tableStyleId>{5C22544A-7EE6-4342-B048-85BDC9FD1C3A}</a:tableStyleId>
              </a:tblPr>
              <a:tblGrid>
                <a:gridCol w="1192667">
                  <a:extLst>
                    <a:ext uri="{9D8B030D-6E8A-4147-A177-3AD203B41FA5}">
                      <a16:colId xmlns:a16="http://schemas.microsoft.com/office/drawing/2014/main" val="507842229"/>
                    </a:ext>
                  </a:extLst>
                </a:gridCol>
                <a:gridCol w="1192667">
                  <a:extLst>
                    <a:ext uri="{9D8B030D-6E8A-4147-A177-3AD203B41FA5}">
                      <a16:colId xmlns:a16="http://schemas.microsoft.com/office/drawing/2014/main" val="2532348930"/>
                    </a:ext>
                  </a:extLst>
                </a:gridCol>
                <a:gridCol w="957945">
                  <a:extLst>
                    <a:ext uri="{9D8B030D-6E8A-4147-A177-3AD203B41FA5}">
                      <a16:colId xmlns:a16="http://schemas.microsoft.com/office/drawing/2014/main" val="4082250206"/>
                    </a:ext>
                  </a:extLst>
                </a:gridCol>
                <a:gridCol w="1427389">
                  <a:extLst>
                    <a:ext uri="{9D8B030D-6E8A-4147-A177-3AD203B41FA5}">
                      <a16:colId xmlns:a16="http://schemas.microsoft.com/office/drawing/2014/main" val="69652257"/>
                    </a:ext>
                  </a:extLst>
                </a:gridCol>
              </a:tblGrid>
              <a:tr h="370840">
                <a:tc>
                  <a:txBody>
                    <a:bodyPr/>
                    <a:lstStyle/>
                    <a:p>
                      <a:endParaRPr lang="en-US"/>
                    </a:p>
                  </a:txBody>
                  <a:tcPr/>
                </a:tc>
                <a:tc>
                  <a:txBody>
                    <a:bodyPr/>
                    <a:lstStyle/>
                    <a:p>
                      <a:r>
                        <a:rPr lang="en-US" dirty="0"/>
                        <a:t>Name</a:t>
                      </a:r>
                    </a:p>
                  </a:txBody>
                  <a:tcPr/>
                </a:tc>
                <a:tc>
                  <a:txBody>
                    <a:bodyPr/>
                    <a:lstStyle/>
                    <a:p>
                      <a:r>
                        <a:rPr lang="en-US" dirty="0"/>
                        <a:t>Math</a:t>
                      </a:r>
                    </a:p>
                  </a:txBody>
                  <a:tcPr/>
                </a:tc>
                <a:tc>
                  <a:txBody>
                    <a:bodyPr/>
                    <a:lstStyle/>
                    <a:p>
                      <a:r>
                        <a:rPr lang="en-US" dirty="0"/>
                        <a:t>English</a:t>
                      </a:r>
                    </a:p>
                  </a:txBody>
                  <a:tcPr/>
                </a:tc>
                <a:extLst>
                  <a:ext uri="{0D108BD9-81ED-4DB2-BD59-A6C34878D82A}">
                    <a16:rowId xmlns:a16="http://schemas.microsoft.com/office/drawing/2014/main" val="78346778"/>
                  </a:ext>
                </a:extLst>
              </a:tr>
              <a:tr h="370840">
                <a:tc>
                  <a:txBody>
                    <a:bodyPr/>
                    <a:lstStyle/>
                    <a:p>
                      <a:r>
                        <a:rPr lang="en-US" dirty="0"/>
                        <a:t>1</a:t>
                      </a:r>
                    </a:p>
                  </a:txBody>
                  <a:tcPr/>
                </a:tc>
                <a:tc>
                  <a:txBody>
                    <a:bodyPr/>
                    <a:lstStyle/>
                    <a:p>
                      <a:r>
                        <a:rPr lang="en-US" dirty="0"/>
                        <a:t>Kim Anh</a:t>
                      </a:r>
                    </a:p>
                  </a:txBody>
                  <a:tcPr/>
                </a:tc>
                <a:tc>
                  <a:txBody>
                    <a:bodyPr/>
                    <a:lstStyle/>
                    <a:p>
                      <a:r>
                        <a:rPr lang="en-US" dirty="0"/>
                        <a:t>8</a:t>
                      </a:r>
                    </a:p>
                  </a:txBody>
                  <a:tcPr/>
                </a:tc>
                <a:tc>
                  <a:txBody>
                    <a:bodyPr/>
                    <a:lstStyle/>
                    <a:p>
                      <a:r>
                        <a:rPr lang="en-US" dirty="0"/>
                        <a:t>8.5</a:t>
                      </a:r>
                    </a:p>
                  </a:txBody>
                  <a:tcPr/>
                </a:tc>
                <a:extLst>
                  <a:ext uri="{0D108BD9-81ED-4DB2-BD59-A6C34878D82A}">
                    <a16:rowId xmlns:a16="http://schemas.microsoft.com/office/drawing/2014/main" val="609519811"/>
                  </a:ext>
                </a:extLst>
              </a:tr>
              <a:tr h="370840">
                <a:tc>
                  <a:txBody>
                    <a:bodyPr/>
                    <a:lstStyle/>
                    <a:p>
                      <a:r>
                        <a:rPr lang="en-US" dirty="0"/>
                        <a:t>2</a:t>
                      </a:r>
                    </a:p>
                  </a:txBody>
                  <a:tcPr/>
                </a:tc>
                <a:tc>
                  <a:txBody>
                    <a:bodyPr/>
                    <a:lstStyle/>
                    <a:p>
                      <a:r>
                        <a:rPr lang="en-US" dirty="0"/>
                        <a:t>Hiep</a:t>
                      </a:r>
                    </a:p>
                  </a:txBody>
                  <a:tcPr/>
                </a:tc>
                <a:tc>
                  <a:txBody>
                    <a:bodyPr/>
                    <a:lstStyle/>
                    <a:p>
                      <a:r>
                        <a:rPr lang="en-US" dirty="0"/>
                        <a:t>10</a:t>
                      </a:r>
                    </a:p>
                  </a:txBody>
                  <a:tcPr/>
                </a:tc>
                <a:tc>
                  <a:txBody>
                    <a:bodyPr/>
                    <a:lstStyle/>
                    <a:p>
                      <a:r>
                        <a:rPr lang="en-US" dirty="0"/>
                        <a:t>9.75</a:t>
                      </a:r>
                    </a:p>
                  </a:txBody>
                  <a:tcPr/>
                </a:tc>
                <a:extLst>
                  <a:ext uri="{0D108BD9-81ED-4DB2-BD59-A6C34878D82A}">
                    <a16:rowId xmlns:a16="http://schemas.microsoft.com/office/drawing/2014/main" val="1879549903"/>
                  </a:ext>
                </a:extLst>
              </a:tr>
              <a:tr h="370840">
                <a:tc>
                  <a:txBody>
                    <a:bodyPr/>
                    <a:lstStyle/>
                    <a:p>
                      <a:r>
                        <a:rPr lang="en-US" dirty="0"/>
                        <a:t>3</a:t>
                      </a:r>
                    </a:p>
                  </a:txBody>
                  <a:tcPr/>
                </a:tc>
                <a:tc>
                  <a:txBody>
                    <a:bodyPr/>
                    <a:lstStyle/>
                    <a:p>
                      <a:r>
                        <a:rPr lang="en-US" dirty="0"/>
                        <a:t>Hanh</a:t>
                      </a:r>
                    </a:p>
                  </a:txBody>
                  <a:tcPr/>
                </a:tc>
                <a:tc>
                  <a:txBody>
                    <a:bodyPr/>
                    <a:lstStyle/>
                    <a:p>
                      <a:r>
                        <a:rPr lang="en-US" dirty="0"/>
                        <a:t>9.75</a:t>
                      </a:r>
                    </a:p>
                  </a:txBody>
                  <a:tcPr/>
                </a:tc>
                <a:tc>
                  <a:txBody>
                    <a:bodyPr/>
                    <a:lstStyle/>
                    <a:p>
                      <a:r>
                        <a:rPr lang="en-US" dirty="0"/>
                        <a:t>10 (French)</a:t>
                      </a:r>
                    </a:p>
                  </a:txBody>
                  <a:tcPr/>
                </a:tc>
                <a:extLst>
                  <a:ext uri="{0D108BD9-81ED-4DB2-BD59-A6C34878D82A}">
                    <a16:rowId xmlns:a16="http://schemas.microsoft.com/office/drawing/2014/main" val="992821961"/>
                  </a:ext>
                </a:extLst>
              </a:tr>
              <a:tr h="370840">
                <a:tc>
                  <a:txBody>
                    <a:bodyPr/>
                    <a:lstStyle/>
                    <a:p>
                      <a:r>
                        <a:rPr lang="en-US" dirty="0"/>
                        <a:t>4</a:t>
                      </a:r>
                    </a:p>
                  </a:txBody>
                  <a:tcPr/>
                </a:tc>
                <a:tc>
                  <a:txBody>
                    <a:bodyPr/>
                    <a:lstStyle/>
                    <a:p>
                      <a:r>
                        <a:rPr lang="en-US" dirty="0"/>
                        <a:t>Loi</a:t>
                      </a:r>
                    </a:p>
                  </a:txBody>
                  <a:tcPr/>
                </a:tc>
                <a:tc>
                  <a:txBody>
                    <a:bodyPr/>
                    <a:lstStyle/>
                    <a:p>
                      <a:r>
                        <a:rPr lang="en-US" dirty="0"/>
                        <a:t>6</a:t>
                      </a:r>
                    </a:p>
                  </a:txBody>
                  <a:tcPr/>
                </a:tc>
                <a:tc>
                  <a:txBody>
                    <a:bodyPr/>
                    <a:lstStyle/>
                    <a:p>
                      <a:r>
                        <a:rPr lang="en-US" dirty="0"/>
                        <a:t>7</a:t>
                      </a:r>
                    </a:p>
                  </a:txBody>
                  <a:tcPr/>
                </a:tc>
                <a:extLst>
                  <a:ext uri="{0D108BD9-81ED-4DB2-BD59-A6C34878D82A}">
                    <a16:rowId xmlns:a16="http://schemas.microsoft.com/office/drawing/2014/main" val="2625069578"/>
                  </a:ext>
                </a:extLst>
              </a:tr>
              <a:tr h="370840">
                <a:tc>
                  <a:txBody>
                    <a:bodyPr/>
                    <a:lstStyle/>
                    <a:p>
                      <a:r>
                        <a:rPr lang="en-US" dirty="0"/>
                        <a:t>5</a:t>
                      </a:r>
                    </a:p>
                  </a:txBody>
                  <a:tcPr/>
                </a:tc>
                <a:tc>
                  <a:txBody>
                    <a:bodyPr/>
                    <a:lstStyle/>
                    <a:p>
                      <a:r>
                        <a:rPr lang="en-US" dirty="0"/>
                        <a:t>Truong</a:t>
                      </a:r>
                    </a:p>
                  </a:txBody>
                  <a:tcPr/>
                </a:tc>
                <a:tc>
                  <a:txBody>
                    <a:bodyPr/>
                    <a:lstStyle/>
                    <a:p>
                      <a:r>
                        <a:rPr lang="en-US" dirty="0"/>
                        <a:t>9.5</a:t>
                      </a:r>
                    </a:p>
                  </a:txBody>
                  <a:tcPr/>
                </a:tc>
                <a:tc>
                  <a:txBody>
                    <a:bodyPr/>
                    <a:lstStyle/>
                    <a:p>
                      <a:r>
                        <a:rPr lang="en-US" dirty="0"/>
                        <a:t>9.5</a:t>
                      </a:r>
                    </a:p>
                  </a:txBody>
                  <a:tcPr/>
                </a:tc>
                <a:extLst>
                  <a:ext uri="{0D108BD9-81ED-4DB2-BD59-A6C34878D82A}">
                    <a16:rowId xmlns:a16="http://schemas.microsoft.com/office/drawing/2014/main" val="164350772"/>
                  </a:ext>
                </a:extLst>
              </a:tr>
            </a:tbl>
          </a:graphicData>
        </a:graphic>
      </p:graphicFrame>
      <p:sp>
        <p:nvSpPr>
          <p:cNvPr id="4" name="Slide Number Placeholder 3">
            <a:extLst>
              <a:ext uri="{FF2B5EF4-FFF2-40B4-BE49-F238E27FC236}">
                <a16:creationId xmlns:a16="http://schemas.microsoft.com/office/drawing/2014/main" id="{136EF272-6A8C-76F7-39AF-04124277361D}"/>
              </a:ext>
            </a:extLst>
          </p:cNvPr>
          <p:cNvSpPr>
            <a:spLocks noGrp="1"/>
          </p:cNvSpPr>
          <p:nvPr>
            <p:ph type="sldNum" sz="quarter" idx="12"/>
          </p:nvPr>
        </p:nvSpPr>
        <p:spPr/>
        <p:txBody>
          <a:bodyPr/>
          <a:lstStyle/>
          <a:p>
            <a:fld id="{49AE70B2-8BF9-45C0-BB95-33D1B9D3A854}" type="slidenum">
              <a:rPr lang="zh-CN" altLang="en-US" smtClean="0"/>
              <a:t>21</a:t>
            </a:fld>
            <a:endParaRPr lang="zh-CN" altLang="en-US"/>
          </a:p>
        </p:txBody>
      </p:sp>
      <p:pic>
        <p:nvPicPr>
          <p:cNvPr id="6" name="Picture 5">
            <a:extLst>
              <a:ext uri="{FF2B5EF4-FFF2-40B4-BE49-F238E27FC236}">
                <a16:creationId xmlns:a16="http://schemas.microsoft.com/office/drawing/2014/main" id="{0B045D23-B210-9577-D7F1-97B9C030BCB5}"/>
              </a:ext>
            </a:extLst>
          </p:cNvPr>
          <p:cNvPicPr>
            <a:picLocks noChangeAspect="1"/>
          </p:cNvPicPr>
          <p:nvPr/>
        </p:nvPicPr>
        <p:blipFill>
          <a:blip r:embed="rId2"/>
          <a:stretch>
            <a:fillRect/>
          </a:stretch>
        </p:blipFill>
        <p:spPr>
          <a:xfrm>
            <a:off x="7264932" y="1797606"/>
            <a:ext cx="3981655" cy="3079908"/>
          </a:xfrm>
          <a:prstGeom prst="rect">
            <a:avLst/>
          </a:prstGeom>
        </p:spPr>
      </p:pic>
      <p:sp>
        <p:nvSpPr>
          <p:cNvPr id="8" name="TextBox 7">
            <a:extLst>
              <a:ext uri="{FF2B5EF4-FFF2-40B4-BE49-F238E27FC236}">
                <a16:creationId xmlns:a16="http://schemas.microsoft.com/office/drawing/2014/main" id="{56204784-0AEF-BE9D-5098-145B2439602E}"/>
              </a:ext>
            </a:extLst>
          </p:cNvPr>
          <p:cNvSpPr txBox="1"/>
          <p:nvPr/>
        </p:nvSpPr>
        <p:spPr>
          <a:xfrm>
            <a:off x="8006080" y="5151120"/>
            <a:ext cx="2743200" cy="369332"/>
          </a:xfrm>
          <a:prstGeom prst="rect">
            <a:avLst/>
          </a:prstGeom>
          <a:noFill/>
        </p:spPr>
        <p:txBody>
          <a:bodyPr wrap="square" rtlCol="0">
            <a:spAutoFit/>
          </a:bodyPr>
          <a:lstStyle/>
          <a:p>
            <a:pPr algn="ctr"/>
            <a:r>
              <a:rPr lang="en-US" dirty="0"/>
              <a:t>Math</a:t>
            </a:r>
          </a:p>
        </p:txBody>
      </p:sp>
      <p:sp>
        <p:nvSpPr>
          <p:cNvPr id="9" name="TextBox 8">
            <a:extLst>
              <a:ext uri="{FF2B5EF4-FFF2-40B4-BE49-F238E27FC236}">
                <a16:creationId xmlns:a16="http://schemas.microsoft.com/office/drawing/2014/main" id="{228D0878-72B6-E93E-C51B-6BDD8760903E}"/>
              </a:ext>
            </a:extLst>
          </p:cNvPr>
          <p:cNvSpPr txBox="1"/>
          <p:nvPr/>
        </p:nvSpPr>
        <p:spPr>
          <a:xfrm>
            <a:off x="5219154" y="2899529"/>
            <a:ext cx="2743200" cy="369332"/>
          </a:xfrm>
          <a:prstGeom prst="rect">
            <a:avLst/>
          </a:prstGeom>
          <a:noFill/>
        </p:spPr>
        <p:txBody>
          <a:bodyPr wrap="square" rtlCol="0">
            <a:spAutoFit/>
          </a:bodyPr>
          <a:lstStyle/>
          <a:p>
            <a:pPr algn="ctr"/>
            <a:r>
              <a:rPr lang="en-US" dirty="0"/>
              <a:t>English</a:t>
            </a:r>
          </a:p>
        </p:txBody>
      </p:sp>
    </p:spTree>
    <p:extLst>
      <p:ext uri="{BB962C8B-B14F-4D97-AF65-F5344CB8AC3E}">
        <p14:creationId xmlns:p14="http://schemas.microsoft.com/office/powerpoint/2010/main" val="29007726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70DD9-F0D1-BA12-00CD-49049891D172}"/>
              </a:ext>
            </a:extLst>
          </p:cNvPr>
          <p:cNvSpPr>
            <a:spLocks noGrp="1"/>
          </p:cNvSpPr>
          <p:nvPr>
            <p:ph type="title"/>
          </p:nvPr>
        </p:nvSpPr>
        <p:spPr>
          <a:xfrm>
            <a:off x="647700" y="258445"/>
            <a:ext cx="10515600" cy="1007019"/>
          </a:xfrm>
        </p:spPr>
        <p:txBody>
          <a:bodyPr>
            <a:normAutofit/>
          </a:bodyPr>
          <a:lstStyle/>
          <a:p>
            <a:pPr algn="ctr"/>
            <a:r>
              <a:rPr lang="en-US" sz="4000" dirty="0"/>
              <a:t>Data of life</a:t>
            </a:r>
          </a:p>
        </p:txBody>
      </p:sp>
      <p:graphicFrame>
        <p:nvGraphicFramePr>
          <p:cNvPr id="5" name="Table 5">
            <a:extLst>
              <a:ext uri="{FF2B5EF4-FFF2-40B4-BE49-F238E27FC236}">
                <a16:creationId xmlns:a16="http://schemas.microsoft.com/office/drawing/2014/main" id="{0AA9CA5E-8310-C446-2FEA-5729EBE9BA1D}"/>
              </a:ext>
            </a:extLst>
          </p:cNvPr>
          <p:cNvGraphicFramePr>
            <a:graphicFrameLocks noGrp="1"/>
          </p:cNvGraphicFramePr>
          <p:nvPr>
            <p:ph idx="1"/>
            <p:extLst>
              <p:ext uri="{D42A27DB-BD31-4B8C-83A1-F6EECF244321}">
                <p14:modId xmlns:p14="http://schemas.microsoft.com/office/powerpoint/2010/main" val="1475630214"/>
              </p:ext>
            </p:extLst>
          </p:nvPr>
        </p:nvGraphicFramePr>
        <p:xfrm>
          <a:off x="1399540" y="1335314"/>
          <a:ext cx="9541331" cy="2225040"/>
        </p:xfrm>
        <a:graphic>
          <a:graphicData uri="http://schemas.openxmlformats.org/drawingml/2006/table">
            <a:tbl>
              <a:tblPr firstRow="1" bandRow="1">
                <a:tableStyleId>{5C22544A-7EE6-4342-B048-85BDC9FD1C3A}</a:tableStyleId>
              </a:tblPr>
              <a:tblGrid>
                <a:gridCol w="1192667">
                  <a:extLst>
                    <a:ext uri="{9D8B030D-6E8A-4147-A177-3AD203B41FA5}">
                      <a16:colId xmlns:a16="http://schemas.microsoft.com/office/drawing/2014/main" val="507842229"/>
                    </a:ext>
                  </a:extLst>
                </a:gridCol>
                <a:gridCol w="1192667">
                  <a:extLst>
                    <a:ext uri="{9D8B030D-6E8A-4147-A177-3AD203B41FA5}">
                      <a16:colId xmlns:a16="http://schemas.microsoft.com/office/drawing/2014/main" val="2532348930"/>
                    </a:ext>
                  </a:extLst>
                </a:gridCol>
                <a:gridCol w="1279255">
                  <a:extLst>
                    <a:ext uri="{9D8B030D-6E8A-4147-A177-3AD203B41FA5}">
                      <a16:colId xmlns:a16="http://schemas.microsoft.com/office/drawing/2014/main" val="814113681"/>
                    </a:ext>
                  </a:extLst>
                </a:gridCol>
                <a:gridCol w="1106074">
                  <a:extLst>
                    <a:ext uri="{9D8B030D-6E8A-4147-A177-3AD203B41FA5}">
                      <a16:colId xmlns:a16="http://schemas.microsoft.com/office/drawing/2014/main" val="1229098066"/>
                    </a:ext>
                  </a:extLst>
                </a:gridCol>
                <a:gridCol w="957945">
                  <a:extLst>
                    <a:ext uri="{9D8B030D-6E8A-4147-A177-3AD203B41FA5}">
                      <a16:colId xmlns:a16="http://schemas.microsoft.com/office/drawing/2014/main" val="4082250206"/>
                    </a:ext>
                  </a:extLst>
                </a:gridCol>
                <a:gridCol w="1427389">
                  <a:extLst>
                    <a:ext uri="{9D8B030D-6E8A-4147-A177-3AD203B41FA5}">
                      <a16:colId xmlns:a16="http://schemas.microsoft.com/office/drawing/2014/main" val="69652257"/>
                    </a:ext>
                  </a:extLst>
                </a:gridCol>
                <a:gridCol w="1192667">
                  <a:extLst>
                    <a:ext uri="{9D8B030D-6E8A-4147-A177-3AD203B41FA5}">
                      <a16:colId xmlns:a16="http://schemas.microsoft.com/office/drawing/2014/main" val="3329206407"/>
                    </a:ext>
                  </a:extLst>
                </a:gridCol>
                <a:gridCol w="1192667">
                  <a:extLst>
                    <a:ext uri="{9D8B030D-6E8A-4147-A177-3AD203B41FA5}">
                      <a16:colId xmlns:a16="http://schemas.microsoft.com/office/drawing/2014/main" val="2968623644"/>
                    </a:ext>
                  </a:extLst>
                </a:gridCol>
              </a:tblGrid>
              <a:tr h="370840">
                <a:tc>
                  <a:txBody>
                    <a:bodyPr/>
                    <a:lstStyle/>
                    <a:p>
                      <a:endParaRPr lang="en-US"/>
                    </a:p>
                  </a:txBody>
                  <a:tcPr/>
                </a:tc>
                <a:tc>
                  <a:txBody>
                    <a:bodyPr/>
                    <a:lstStyle/>
                    <a:p>
                      <a:r>
                        <a:rPr lang="en-US" dirty="0"/>
                        <a:t>Name</a:t>
                      </a:r>
                    </a:p>
                  </a:txBody>
                  <a:tcPr/>
                </a:tc>
                <a:tc>
                  <a:txBody>
                    <a:bodyPr/>
                    <a:lstStyle/>
                    <a:p>
                      <a:r>
                        <a:rPr lang="en-US" dirty="0"/>
                        <a:t>Gender</a:t>
                      </a:r>
                    </a:p>
                  </a:txBody>
                  <a:tcPr/>
                </a:tc>
                <a:tc>
                  <a:txBody>
                    <a:bodyPr/>
                    <a:lstStyle/>
                    <a:p>
                      <a:r>
                        <a:rPr lang="en-US" dirty="0"/>
                        <a:t>Age</a:t>
                      </a:r>
                    </a:p>
                  </a:txBody>
                  <a:tcPr/>
                </a:tc>
                <a:tc>
                  <a:txBody>
                    <a:bodyPr/>
                    <a:lstStyle/>
                    <a:p>
                      <a:r>
                        <a:rPr lang="en-US" dirty="0"/>
                        <a:t>Math</a:t>
                      </a:r>
                    </a:p>
                  </a:txBody>
                  <a:tcPr/>
                </a:tc>
                <a:tc>
                  <a:txBody>
                    <a:bodyPr/>
                    <a:lstStyle/>
                    <a:p>
                      <a:r>
                        <a:rPr lang="en-US" dirty="0"/>
                        <a:t>English</a:t>
                      </a:r>
                    </a:p>
                  </a:txBody>
                  <a:tcPr/>
                </a:tc>
                <a:tc>
                  <a:txBody>
                    <a:bodyPr/>
                    <a:lstStyle/>
                    <a:p>
                      <a:r>
                        <a:rPr lang="en-US" dirty="0"/>
                        <a:t>History</a:t>
                      </a:r>
                    </a:p>
                  </a:txBody>
                  <a:tcPr/>
                </a:tc>
                <a:tc>
                  <a:txBody>
                    <a:bodyPr/>
                    <a:lstStyle/>
                    <a:p>
                      <a:r>
                        <a:rPr lang="en-US" dirty="0" err="1"/>
                        <a:t>isDoc</a:t>
                      </a:r>
                      <a:endParaRPr lang="en-US" dirty="0"/>
                    </a:p>
                  </a:txBody>
                  <a:tcPr/>
                </a:tc>
                <a:extLst>
                  <a:ext uri="{0D108BD9-81ED-4DB2-BD59-A6C34878D82A}">
                    <a16:rowId xmlns:a16="http://schemas.microsoft.com/office/drawing/2014/main" val="78346778"/>
                  </a:ext>
                </a:extLst>
              </a:tr>
              <a:tr h="370840">
                <a:tc>
                  <a:txBody>
                    <a:bodyPr/>
                    <a:lstStyle/>
                    <a:p>
                      <a:r>
                        <a:rPr lang="en-US" dirty="0"/>
                        <a:t>1</a:t>
                      </a:r>
                    </a:p>
                  </a:txBody>
                  <a:tcPr/>
                </a:tc>
                <a:tc>
                  <a:txBody>
                    <a:bodyPr/>
                    <a:lstStyle/>
                    <a:p>
                      <a:r>
                        <a:rPr lang="en-US" dirty="0"/>
                        <a:t>Kim Anh</a:t>
                      </a:r>
                    </a:p>
                  </a:txBody>
                  <a:tcPr/>
                </a:tc>
                <a:tc>
                  <a:txBody>
                    <a:bodyPr/>
                    <a:lstStyle/>
                    <a:p>
                      <a:r>
                        <a:rPr lang="en-US" dirty="0"/>
                        <a:t>f</a:t>
                      </a:r>
                    </a:p>
                  </a:txBody>
                  <a:tcPr/>
                </a:tc>
                <a:tc>
                  <a:txBody>
                    <a:bodyPr/>
                    <a:lstStyle/>
                    <a:p>
                      <a:r>
                        <a:rPr lang="en-US" dirty="0"/>
                        <a:t>16</a:t>
                      </a:r>
                    </a:p>
                  </a:txBody>
                  <a:tcPr/>
                </a:tc>
                <a:tc>
                  <a:txBody>
                    <a:bodyPr/>
                    <a:lstStyle/>
                    <a:p>
                      <a:r>
                        <a:rPr lang="en-US" dirty="0"/>
                        <a:t>8</a:t>
                      </a:r>
                    </a:p>
                  </a:txBody>
                  <a:tcPr/>
                </a:tc>
                <a:tc>
                  <a:txBody>
                    <a:bodyPr/>
                    <a:lstStyle/>
                    <a:p>
                      <a:r>
                        <a:rPr lang="en-US" dirty="0"/>
                        <a:t>8.5</a:t>
                      </a:r>
                    </a:p>
                  </a:txBody>
                  <a:tcPr/>
                </a:tc>
                <a:tc>
                  <a:txBody>
                    <a:bodyPr/>
                    <a:lstStyle/>
                    <a:p>
                      <a:r>
                        <a:rPr lang="en-US" dirty="0"/>
                        <a:t>10</a:t>
                      </a:r>
                    </a:p>
                  </a:txBody>
                  <a:tcPr/>
                </a:tc>
                <a:tc>
                  <a:txBody>
                    <a:bodyPr/>
                    <a:lstStyle/>
                    <a:p>
                      <a:r>
                        <a:rPr lang="en-US" dirty="0"/>
                        <a:t>No</a:t>
                      </a:r>
                    </a:p>
                  </a:txBody>
                  <a:tcPr/>
                </a:tc>
                <a:extLst>
                  <a:ext uri="{0D108BD9-81ED-4DB2-BD59-A6C34878D82A}">
                    <a16:rowId xmlns:a16="http://schemas.microsoft.com/office/drawing/2014/main" val="609519811"/>
                  </a:ext>
                </a:extLst>
              </a:tr>
              <a:tr h="370840">
                <a:tc>
                  <a:txBody>
                    <a:bodyPr/>
                    <a:lstStyle/>
                    <a:p>
                      <a:r>
                        <a:rPr lang="en-US" dirty="0"/>
                        <a:t>2</a:t>
                      </a:r>
                    </a:p>
                  </a:txBody>
                  <a:tcPr/>
                </a:tc>
                <a:tc>
                  <a:txBody>
                    <a:bodyPr/>
                    <a:lstStyle/>
                    <a:p>
                      <a:r>
                        <a:rPr lang="en-US" dirty="0"/>
                        <a:t>Hiep</a:t>
                      </a:r>
                    </a:p>
                  </a:txBody>
                  <a:tcPr/>
                </a:tc>
                <a:tc>
                  <a:txBody>
                    <a:bodyPr/>
                    <a:lstStyle/>
                    <a:p>
                      <a:r>
                        <a:rPr lang="en-US" dirty="0"/>
                        <a:t>m</a:t>
                      </a:r>
                    </a:p>
                  </a:txBody>
                  <a:tcPr/>
                </a:tc>
                <a:tc>
                  <a:txBody>
                    <a:bodyPr/>
                    <a:lstStyle/>
                    <a:p>
                      <a:r>
                        <a:rPr lang="en-US" dirty="0"/>
                        <a:t>39</a:t>
                      </a:r>
                    </a:p>
                  </a:txBody>
                  <a:tcPr/>
                </a:tc>
                <a:tc>
                  <a:txBody>
                    <a:bodyPr/>
                    <a:lstStyle/>
                    <a:p>
                      <a:r>
                        <a:rPr lang="en-US" dirty="0"/>
                        <a:t>10</a:t>
                      </a:r>
                    </a:p>
                  </a:txBody>
                  <a:tcPr/>
                </a:tc>
                <a:tc>
                  <a:txBody>
                    <a:bodyPr/>
                    <a:lstStyle/>
                    <a:p>
                      <a:r>
                        <a:rPr lang="en-US" dirty="0"/>
                        <a:t>9.75</a:t>
                      </a:r>
                    </a:p>
                  </a:txBody>
                  <a:tcPr/>
                </a:tc>
                <a:tc>
                  <a:txBody>
                    <a:bodyPr/>
                    <a:lstStyle/>
                    <a:p>
                      <a:r>
                        <a:rPr lang="en-US" dirty="0"/>
                        <a:t>6</a:t>
                      </a:r>
                    </a:p>
                  </a:txBody>
                  <a:tcPr/>
                </a:tc>
                <a:tc>
                  <a:txBody>
                    <a:bodyPr/>
                    <a:lstStyle/>
                    <a:p>
                      <a:r>
                        <a:rPr lang="en-US" dirty="0"/>
                        <a:t>yes</a:t>
                      </a:r>
                    </a:p>
                  </a:txBody>
                  <a:tcPr/>
                </a:tc>
                <a:extLst>
                  <a:ext uri="{0D108BD9-81ED-4DB2-BD59-A6C34878D82A}">
                    <a16:rowId xmlns:a16="http://schemas.microsoft.com/office/drawing/2014/main" val="1879549903"/>
                  </a:ext>
                </a:extLst>
              </a:tr>
              <a:tr h="370840">
                <a:tc>
                  <a:txBody>
                    <a:bodyPr/>
                    <a:lstStyle/>
                    <a:p>
                      <a:r>
                        <a:rPr lang="en-US" dirty="0"/>
                        <a:t>3</a:t>
                      </a:r>
                    </a:p>
                  </a:txBody>
                  <a:tcPr/>
                </a:tc>
                <a:tc>
                  <a:txBody>
                    <a:bodyPr/>
                    <a:lstStyle/>
                    <a:p>
                      <a:r>
                        <a:rPr lang="en-US" dirty="0"/>
                        <a:t>Hanh</a:t>
                      </a:r>
                    </a:p>
                  </a:txBody>
                  <a:tcPr/>
                </a:tc>
                <a:tc>
                  <a:txBody>
                    <a:bodyPr/>
                    <a:lstStyle/>
                    <a:p>
                      <a:r>
                        <a:rPr lang="en-US" dirty="0"/>
                        <a:t>f</a:t>
                      </a:r>
                    </a:p>
                  </a:txBody>
                  <a:tcPr/>
                </a:tc>
                <a:tc>
                  <a:txBody>
                    <a:bodyPr/>
                    <a:lstStyle/>
                    <a:p>
                      <a:r>
                        <a:rPr lang="en-US" dirty="0"/>
                        <a:t>18</a:t>
                      </a:r>
                    </a:p>
                  </a:txBody>
                  <a:tcPr/>
                </a:tc>
                <a:tc>
                  <a:txBody>
                    <a:bodyPr/>
                    <a:lstStyle/>
                    <a:p>
                      <a:r>
                        <a:rPr lang="en-US" dirty="0"/>
                        <a:t>9.75</a:t>
                      </a:r>
                    </a:p>
                  </a:txBody>
                  <a:tcPr/>
                </a:tc>
                <a:tc>
                  <a:txBody>
                    <a:bodyPr/>
                    <a:lstStyle/>
                    <a:p>
                      <a:r>
                        <a:rPr lang="en-US" dirty="0"/>
                        <a:t>10 (French)</a:t>
                      </a:r>
                    </a:p>
                  </a:txBody>
                  <a:tcPr/>
                </a:tc>
                <a:tc>
                  <a:txBody>
                    <a:bodyPr/>
                    <a:lstStyle/>
                    <a:p>
                      <a:r>
                        <a:rPr lang="en-US" dirty="0"/>
                        <a:t>9.5</a:t>
                      </a:r>
                    </a:p>
                  </a:txBody>
                  <a:tcPr/>
                </a:tc>
                <a:tc>
                  <a:txBody>
                    <a:bodyPr/>
                    <a:lstStyle/>
                    <a:p>
                      <a:r>
                        <a:rPr lang="en-US" dirty="0"/>
                        <a:t>yes</a:t>
                      </a:r>
                    </a:p>
                  </a:txBody>
                  <a:tcPr/>
                </a:tc>
                <a:extLst>
                  <a:ext uri="{0D108BD9-81ED-4DB2-BD59-A6C34878D82A}">
                    <a16:rowId xmlns:a16="http://schemas.microsoft.com/office/drawing/2014/main" val="992821961"/>
                  </a:ext>
                </a:extLst>
              </a:tr>
              <a:tr h="370840">
                <a:tc>
                  <a:txBody>
                    <a:bodyPr/>
                    <a:lstStyle/>
                    <a:p>
                      <a:r>
                        <a:rPr lang="en-US" dirty="0"/>
                        <a:t>4</a:t>
                      </a:r>
                    </a:p>
                  </a:txBody>
                  <a:tcPr/>
                </a:tc>
                <a:tc>
                  <a:txBody>
                    <a:bodyPr/>
                    <a:lstStyle/>
                    <a:p>
                      <a:r>
                        <a:rPr lang="en-US" dirty="0"/>
                        <a:t>Loi</a:t>
                      </a:r>
                    </a:p>
                  </a:txBody>
                  <a:tcPr/>
                </a:tc>
                <a:tc>
                  <a:txBody>
                    <a:bodyPr/>
                    <a:lstStyle/>
                    <a:p>
                      <a:r>
                        <a:rPr lang="en-US" dirty="0"/>
                        <a:t>m</a:t>
                      </a:r>
                    </a:p>
                  </a:txBody>
                  <a:tcPr/>
                </a:tc>
                <a:tc>
                  <a:txBody>
                    <a:bodyPr/>
                    <a:lstStyle/>
                    <a:p>
                      <a:r>
                        <a:rPr lang="en-US" dirty="0"/>
                        <a:t>41</a:t>
                      </a:r>
                    </a:p>
                  </a:txBody>
                  <a:tcPr/>
                </a:tc>
                <a:tc>
                  <a:txBody>
                    <a:bodyPr/>
                    <a:lstStyle/>
                    <a:p>
                      <a:r>
                        <a:rPr lang="en-US" dirty="0"/>
                        <a:t>6</a:t>
                      </a:r>
                    </a:p>
                  </a:txBody>
                  <a:tcPr/>
                </a:tc>
                <a:tc>
                  <a:txBody>
                    <a:bodyPr/>
                    <a:lstStyle/>
                    <a:p>
                      <a:r>
                        <a:rPr lang="en-US" dirty="0"/>
                        <a:t>7</a:t>
                      </a:r>
                    </a:p>
                  </a:txBody>
                  <a:tcPr/>
                </a:tc>
                <a:tc>
                  <a:txBody>
                    <a:bodyPr/>
                    <a:lstStyle/>
                    <a:p>
                      <a:r>
                        <a:rPr lang="en-US" dirty="0"/>
                        <a:t>8</a:t>
                      </a:r>
                    </a:p>
                  </a:txBody>
                  <a:tcPr/>
                </a:tc>
                <a:tc>
                  <a:txBody>
                    <a:bodyPr/>
                    <a:lstStyle/>
                    <a:p>
                      <a:r>
                        <a:rPr lang="en-US" dirty="0"/>
                        <a:t>No</a:t>
                      </a:r>
                    </a:p>
                  </a:txBody>
                  <a:tcPr/>
                </a:tc>
                <a:extLst>
                  <a:ext uri="{0D108BD9-81ED-4DB2-BD59-A6C34878D82A}">
                    <a16:rowId xmlns:a16="http://schemas.microsoft.com/office/drawing/2014/main" val="2625069578"/>
                  </a:ext>
                </a:extLst>
              </a:tr>
              <a:tr h="370840">
                <a:tc>
                  <a:txBody>
                    <a:bodyPr/>
                    <a:lstStyle/>
                    <a:p>
                      <a:r>
                        <a:rPr lang="en-US" dirty="0"/>
                        <a:t>5</a:t>
                      </a:r>
                    </a:p>
                  </a:txBody>
                  <a:tcPr/>
                </a:tc>
                <a:tc>
                  <a:txBody>
                    <a:bodyPr/>
                    <a:lstStyle/>
                    <a:p>
                      <a:r>
                        <a:rPr lang="en-US" dirty="0"/>
                        <a:t>Truong</a:t>
                      </a:r>
                    </a:p>
                  </a:txBody>
                  <a:tcPr/>
                </a:tc>
                <a:tc>
                  <a:txBody>
                    <a:bodyPr/>
                    <a:lstStyle/>
                    <a:p>
                      <a:r>
                        <a:rPr lang="en-US" dirty="0"/>
                        <a:t>m</a:t>
                      </a:r>
                    </a:p>
                  </a:txBody>
                  <a:tcPr/>
                </a:tc>
                <a:tc>
                  <a:txBody>
                    <a:bodyPr/>
                    <a:lstStyle/>
                    <a:p>
                      <a:r>
                        <a:rPr lang="en-US" dirty="0"/>
                        <a:t>34</a:t>
                      </a:r>
                    </a:p>
                  </a:txBody>
                  <a:tcPr/>
                </a:tc>
                <a:tc>
                  <a:txBody>
                    <a:bodyPr/>
                    <a:lstStyle/>
                    <a:p>
                      <a:r>
                        <a:rPr lang="en-US" dirty="0"/>
                        <a:t>9.5</a:t>
                      </a:r>
                    </a:p>
                  </a:txBody>
                  <a:tcPr/>
                </a:tc>
                <a:tc>
                  <a:txBody>
                    <a:bodyPr/>
                    <a:lstStyle/>
                    <a:p>
                      <a:r>
                        <a:rPr lang="en-US" dirty="0"/>
                        <a:t>9.5</a:t>
                      </a:r>
                    </a:p>
                  </a:txBody>
                  <a:tcPr/>
                </a:tc>
                <a:tc>
                  <a:txBody>
                    <a:bodyPr/>
                    <a:lstStyle/>
                    <a:p>
                      <a:r>
                        <a:rPr lang="en-US" dirty="0"/>
                        <a:t>9</a:t>
                      </a:r>
                    </a:p>
                  </a:txBody>
                  <a:tcPr/>
                </a:tc>
                <a:tc>
                  <a:txBody>
                    <a:bodyPr/>
                    <a:lstStyle/>
                    <a:p>
                      <a:r>
                        <a:rPr lang="en-US" dirty="0"/>
                        <a:t>yes</a:t>
                      </a:r>
                    </a:p>
                  </a:txBody>
                  <a:tcPr/>
                </a:tc>
                <a:extLst>
                  <a:ext uri="{0D108BD9-81ED-4DB2-BD59-A6C34878D82A}">
                    <a16:rowId xmlns:a16="http://schemas.microsoft.com/office/drawing/2014/main" val="164350772"/>
                  </a:ext>
                </a:extLst>
              </a:tr>
            </a:tbl>
          </a:graphicData>
        </a:graphic>
      </p:graphicFrame>
      <p:sp>
        <p:nvSpPr>
          <p:cNvPr id="4" name="Slide Number Placeholder 3">
            <a:extLst>
              <a:ext uri="{FF2B5EF4-FFF2-40B4-BE49-F238E27FC236}">
                <a16:creationId xmlns:a16="http://schemas.microsoft.com/office/drawing/2014/main" id="{136EF272-6A8C-76F7-39AF-04124277361D}"/>
              </a:ext>
            </a:extLst>
          </p:cNvPr>
          <p:cNvSpPr>
            <a:spLocks noGrp="1"/>
          </p:cNvSpPr>
          <p:nvPr>
            <p:ph type="sldNum" sz="quarter" idx="12"/>
          </p:nvPr>
        </p:nvSpPr>
        <p:spPr/>
        <p:txBody>
          <a:bodyPr/>
          <a:lstStyle/>
          <a:p>
            <a:fld id="{49AE70B2-8BF9-45C0-BB95-33D1B9D3A854}" type="slidenum">
              <a:rPr lang="zh-CN" altLang="en-US" smtClean="0"/>
              <a:t>22</a:t>
            </a:fld>
            <a:endParaRPr lang="zh-CN" altLang="en-US"/>
          </a:p>
        </p:txBody>
      </p:sp>
      <p:pic>
        <p:nvPicPr>
          <p:cNvPr id="3" name="Picture 2">
            <a:extLst>
              <a:ext uri="{FF2B5EF4-FFF2-40B4-BE49-F238E27FC236}">
                <a16:creationId xmlns:a16="http://schemas.microsoft.com/office/drawing/2014/main" id="{71C81605-4A0C-0CE3-226F-9FEB9934288A}"/>
              </a:ext>
            </a:extLst>
          </p:cNvPr>
          <p:cNvPicPr>
            <a:picLocks noChangeAspect="1"/>
          </p:cNvPicPr>
          <p:nvPr/>
        </p:nvPicPr>
        <p:blipFill>
          <a:blip r:embed="rId2"/>
          <a:stretch>
            <a:fillRect/>
          </a:stretch>
        </p:blipFill>
        <p:spPr>
          <a:xfrm>
            <a:off x="4481093" y="3905827"/>
            <a:ext cx="2651228" cy="2050790"/>
          </a:xfrm>
          <a:prstGeom prst="rect">
            <a:avLst/>
          </a:prstGeom>
        </p:spPr>
      </p:pic>
      <p:sp>
        <p:nvSpPr>
          <p:cNvPr id="6" name="TextBox 5">
            <a:extLst>
              <a:ext uri="{FF2B5EF4-FFF2-40B4-BE49-F238E27FC236}">
                <a16:creationId xmlns:a16="http://schemas.microsoft.com/office/drawing/2014/main" id="{31145FAE-C39D-03DA-4D5D-30016110D39B}"/>
              </a:ext>
            </a:extLst>
          </p:cNvPr>
          <p:cNvSpPr txBox="1"/>
          <p:nvPr/>
        </p:nvSpPr>
        <p:spPr>
          <a:xfrm>
            <a:off x="4389121" y="6169580"/>
            <a:ext cx="2743200" cy="369332"/>
          </a:xfrm>
          <a:prstGeom prst="rect">
            <a:avLst/>
          </a:prstGeom>
          <a:noFill/>
        </p:spPr>
        <p:txBody>
          <a:bodyPr wrap="square" rtlCol="0">
            <a:spAutoFit/>
          </a:bodyPr>
          <a:lstStyle/>
          <a:p>
            <a:pPr algn="ctr"/>
            <a:r>
              <a:rPr lang="en-US" dirty="0"/>
              <a:t>PC1 (62%)</a:t>
            </a:r>
          </a:p>
        </p:txBody>
      </p:sp>
      <p:sp>
        <p:nvSpPr>
          <p:cNvPr id="7" name="TextBox 6">
            <a:extLst>
              <a:ext uri="{FF2B5EF4-FFF2-40B4-BE49-F238E27FC236}">
                <a16:creationId xmlns:a16="http://schemas.microsoft.com/office/drawing/2014/main" id="{02642C79-9B8A-4E19-2980-53BC03C5DE36}"/>
              </a:ext>
            </a:extLst>
          </p:cNvPr>
          <p:cNvSpPr txBox="1"/>
          <p:nvPr/>
        </p:nvSpPr>
        <p:spPr>
          <a:xfrm>
            <a:off x="1988274" y="4495635"/>
            <a:ext cx="2743200" cy="369332"/>
          </a:xfrm>
          <a:prstGeom prst="rect">
            <a:avLst/>
          </a:prstGeom>
          <a:noFill/>
        </p:spPr>
        <p:txBody>
          <a:bodyPr wrap="square" rtlCol="0">
            <a:spAutoFit/>
          </a:bodyPr>
          <a:lstStyle/>
          <a:p>
            <a:pPr algn="ctr"/>
            <a:r>
              <a:rPr lang="en-US" dirty="0"/>
              <a:t>PC2 (14%)</a:t>
            </a:r>
          </a:p>
        </p:txBody>
      </p:sp>
    </p:spTree>
    <p:extLst>
      <p:ext uri="{BB962C8B-B14F-4D97-AF65-F5344CB8AC3E}">
        <p14:creationId xmlns:p14="http://schemas.microsoft.com/office/powerpoint/2010/main" val="6727267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2FB50-8DCB-DF02-07E9-4C59255F6DBA}"/>
              </a:ext>
            </a:extLst>
          </p:cNvPr>
          <p:cNvSpPr>
            <a:spLocks noGrp="1"/>
          </p:cNvSpPr>
          <p:nvPr>
            <p:ph type="title"/>
          </p:nvPr>
        </p:nvSpPr>
        <p:spPr>
          <a:xfrm>
            <a:off x="911860" y="136525"/>
            <a:ext cx="10515600" cy="1214755"/>
          </a:xfrm>
        </p:spPr>
        <p:txBody>
          <a:bodyPr>
            <a:normAutofit/>
          </a:bodyPr>
          <a:lstStyle/>
          <a:p>
            <a:pPr algn="ctr"/>
            <a:r>
              <a:rPr lang="en-US" sz="4800" dirty="0"/>
              <a:t>Heatmap</a:t>
            </a:r>
          </a:p>
        </p:txBody>
      </p:sp>
      <p:sp>
        <p:nvSpPr>
          <p:cNvPr id="4" name="Slide Number Placeholder 3">
            <a:extLst>
              <a:ext uri="{FF2B5EF4-FFF2-40B4-BE49-F238E27FC236}">
                <a16:creationId xmlns:a16="http://schemas.microsoft.com/office/drawing/2014/main" id="{E7F86958-F250-39EE-CA30-F17689107F91}"/>
              </a:ext>
            </a:extLst>
          </p:cNvPr>
          <p:cNvSpPr>
            <a:spLocks noGrp="1"/>
          </p:cNvSpPr>
          <p:nvPr>
            <p:ph type="sldNum" sz="quarter" idx="12"/>
          </p:nvPr>
        </p:nvSpPr>
        <p:spPr/>
        <p:txBody>
          <a:bodyPr/>
          <a:lstStyle/>
          <a:p>
            <a:fld id="{49AE70B2-8BF9-45C0-BB95-33D1B9D3A854}" type="slidenum">
              <a:rPr lang="zh-CN" altLang="en-US" smtClean="0"/>
              <a:t>23</a:t>
            </a:fld>
            <a:endParaRPr lang="zh-CN" altLang="en-US"/>
          </a:p>
        </p:txBody>
      </p:sp>
      <p:pic>
        <p:nvPicPr>
          <p:cNvPr id="5122" name="Picture 2" descr="How to Create a Heat Map in Excel - A Step By Step Guide">
            <a:extLst>
              <a:ext uri="{FF2B5EF4-FFF2-40B4-BE49-F238E27FC236}">
                <a16:creationId xmlns:a16="http://schemas.microsoft.com/office/drawing/2014/main" id="{010DC084-4DFA-334E-60FB-7474E89B3C3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62658" y="1473200"/>
            <a:ext cx="4190430" cy="4120356"/>
          </a:xfrm>
          <a:prstGeom prst="rect">
            <a:avLst/>
          </a:prstGeom>
          <a:noFill/>
          <a:extLst>
            <a:ext uri="{909E8E84-426E-40DD-AFC4-6F175D3DCCD1}">
              <a14:hiddenFill xmlns:a14="http://schemas.microsoft.com/office/drawing/2010/main">
                <a:solidFill>
                  <a:srgbClr val="FFFFFF"/>
                </a:solidFill>
              </a14:hiddenFill>
            </a:ext>
          </a:extLst>
        </p:spPr>
      </p:pic>
      <p:pic>
        <p:nvPicPr>
          <p:cNvPr id="5" name="Content Placeholder 6">
            <a:extLst>
              <a:ext uri="{FF2B5EF4-FFF2-40B4-BE49-F238E27FC236}">
                <a16:creationId xmlns:a16="http://schemas.microsoft.com/office/drawing/2014/main" id="{9252BA36-301B-796C-8D98-8653B928ED12}"/>
              </a:ext>
            </a:extLst>
          </p:cNvPr>
          <p:cNvPicPr>
            <a:picLocks noChangeAspect="1"/>
          </p:cNvPicPr>
          <p:nvPr/>
        </p:nvPicPr>
        <p:blipFill rotWithShape="1">
          <a:blip r:embed="rId3"/>
          <a:srcRect l="73913"/>
          <a:stretch/>
        </p:blipFill>
        <p:spPr>
          <a:xfrm>
            <a:off x="6762750" y="1351280"/>
            <a:ext cx="3695700" cy="5277152"/>
          </a:xfrm>
          <a:prstGeom prst="rect">
            <a:avLst/>
          </a:prstGeom>
        </p:spPr>
      </p:pic>
    </p:spTree>
    <p:extLst>
      <p:ext uri="{BB962C8B-B14F-4D97-AF65-F5344CB8AC3E}">
        <p14:creationId xmlns:p14="http://schemas.microsoft.com/office/powerpoint/2010/main" val="23368890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7371F7-B6D5-5AB5-61DA-A8434A899CB3}"/>
              </a:ext>
            </a:extLst>
          </p:cNvPr>
          <p:cNvSpPr>
            <a:spLocks noGrp="1"/>
          </p:cNvSpPr>
          <p:nvPr>
            <p:ph type="sldNum" sz="quarter" idx="12"/>
          </p:nvPr>
        </p:nvSpPr>
        <p:spPr/>
        <p:txBody>
          <a:bodyPr/>
          <a:lstStyle/>
          <a:p>
            <a:fld id="{49AE70B2-8BF9-45C0-BB95-33D1B9D3A854}" type="slidenum">
              <a:rPr lang="zh-CN" altLang="en-US" smtClean="0"/>
              <a:t>24</a:t>
            </a:fld>
            <a:endParaRPr lang="zh-CN" altLang="en-US"/>
          </a:p>
        </p:txBody>
      </p:sp>
      <p:sp>
        <p:nvSpPr>
          <p:cNvPr id="5" name="Title 1">
            <a:extLst>
              <a:ext uri="{FF2B5EF4-FFF2-40B4-BE49-F238E27FC236}">
                <a16:creationId xmlns:a16="http://schemas.microsoft.com/office/drawing/2014/main" id="{2AD3CE3D-029A-C628-B27B-8411495C1D0A}"/>
              </a:ext>
            </a:extLst>
          </p:cNvPr>
          <p:cNvSpPr txBox="1">
            <a:spLocks/>
          </p:cNvSpPr>
          <p:nvPr/>
        </p:nvSpPr>
        <p:spPr>
          <a:xfrm>
            <a:off x="606878" y="2766218"/>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Calibri Light" panose="020F0302020204030204" pitchFamily="34" charset="0"/>
                <a:ea typeface="+mj-ea"/>
                <a:cs typeface="+mj-cs"/>
              </a:defRPr>
            </a:lvl1pPr>
          </a:lstStyle>
          <a:p>
            <a:pPr algn="ctr"/>
            <a:r>
              <a:rPr lang="en-US" sz="4000" dirty="0"/>
              <a:t> Single cell RNA Sequencing (</a:t>
            </a:r>
            <a:r>
              <a:rPr lang="en-US" sz="4000" dirty="0" err="1"/>
              <a:t>scRNA</a:t>
            </a:r>
            <a:r>
              <a:rPr lang="en-US" sz="4000" dirty="0"/>
              <a:t>-seq)</a:t>
            </a:r>
          </a:p>
        </p:txBody>
      </p:sp>
    </p:spTree>
    <p:extLst>
      <p:ext uri="{BB962C8B-B14F-4D97-AF65-F5344CB8AC3E}">
        <p14:creationId xmlns:p14="http://schemas.microsoft.com/office/powerpoint/2010/main" val="2488942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2B92B88-96A8-2D9E-A143-B4A075F28BA9}"/>
              </a:ext>
            </a:extLst>
          </p:cNvPr>
          <p:cNvPicPr>
            <a:picLocks noChangeAspect="1"/>
          </p:cNvPicPr>
          <p:nvPr/>
        </p:nvPicPr>
        <p:blipFill>
          <a:blip r:embed="rId2"/>
          <a:stretch>
            <a:fillRect/>
          </a:stretch>
        </p:blipFill>
        <p:spPr>
          <a:xfrm>
            <a:off x="777601" y="556751"/>
            <a:ext cx="10636797" cy="5581937"/>
          </a:xfrm>
          <a:prstGeom prst="rect">
            <a:avLst/>
          </a:prstGeom>
        </p:spPr>
      </p:pic>
      <p:sp>
        <p:nvSpPr>
          <p:cNvPr id="6" name="Rectangle 5">
            <a:extLst>
              <a:ext uri="{FF2B5EF4-FFF2-40B4-BE49-F238E27FC236}">
                <a16:creationId xmlns:a16="http://schemas.microsoft.com/office/drawing/2014/main" id="{AD90F7DA-0C16-87D2-9455-2570D2BDE6D3}"/>
              </a:ext>
            </a:extLst>
          </p:cNvPr>
          <p:cNvSpPr/>
          <p:nvPr/>
        </p:nvSpPr>
        <p:spPr>
          <a:xfrm>
            <a:off x="9900207" y="5740400"/>
            <a:ext cx="2032000" cy="508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8D5A6AF8-C139-BEE9-055F-DF032BE87558}"/>
              </a:ext>
            </a:extLst>
          </p:cNvPr>
          <p:cNvSpPr txBox="1"/>
          <p:nvPr/>
        </p:nvSpPr>
        <p:spPr>
          <a:xfrm>
            <a:off x="1030224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5809524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55C5-19A8-1DAA-75D8-C7F09FBFEFA8}"/>
              </a:ext>
            </a:extLst>
          </p:cNvPr>
          <p:cNvSpPr>
            <a:spLocks noGrp="1"/>
          </p:cNvSpPr>
          <p:nvPr>
            <p:ph type="title"/>
          </p:nvPr>
        </p:nvSpPr>
        <p:spPr>
          <a:xfrm>
            <a:off x="647700" y="258446"/>
            <a:ext cx="10515600" cy="917212"/>
          </a:xfrm>
        </p:spPr>
        <p:txBody>
          <a:bodyPr>
            <a:normAutofit/>
          </a:bodyPr>
          <a:lstStyle/>
          <a:p>
            <a:pPr algn="ctr"/>
            <a:r>
              <a:rPr lang="en-US" sz="3600" dirty="0"/>
              <a:t>Bulk RNA-seq vs Single-cell RNA-seq</a:t>
            </a:r>
          </a:p>
        </p:txBody>
      </p:sp>
      <p:sp>
        <p:nvSpPr>
          <p:cNvPr id="4" name="Slide Number Placeholder 3">
            <a:extLst>
              <a:ext uri="{FF2B5EF4-FFF2-40B4-BE49-F238E27FC236}">
                <a16:creationId xmlns:a16="http://schemas.microsoft.com/office/drawing/2014/main" id="{EA46652B-DE1C-2735-453B-DB08885C4160}"/>
              </a:ext>
            </a:extLst>
          </p:cNvPr>
          <p:cNvSpPr>
            <a:spLocks noGrp="1"/>
          </p:cNvSpPr>
          <p:nvPr>
            <p:ph type="sldNum" sz="quarter" idx="12"/>
          </p:nvPr>
        </p:nvSpPr>
        <p:spPr/>
        <p:txBody>
          <a:bodyPr/>
          <a:lstStyle/>
          <a:p>
            <a:fld id="{49AE70B2-8BF9-45C0-BB95-33D1B9D3A854}" type="slidenum">
              <a:rPr lang="zh-CN" altLang="en-US" smtClean="0"/>
              <a:t>26</a:t>
            </a:fld>
            <a:endParaRPr lang="zh-CN" altLang="en-US"/>
          </a:p>
        </p:txBody>
      </p:sp>
      <p:pic>
        <p:nvPicPr>
          <p:cNvPr id="5122" name="Picture 2" descr="Difference in resolution from bulk and single-cell RNA-seq data on the level of gene networks. Illustrating the input of sequencing experiments as various fruits (left) would result in a homogenized, mixed source material for bulk RNA-seq data, much like a fruit smoothie (top). Inferred networks would therefore reflect an average of all the signals detected in the mixture of, potenially different, cells. Single-cell RNA-seq on the other hand would preserve the information of the individual fruits, hence different cell types and would allow for cell type specific gene correlation networks (bottom). Thus similarities as well as differences in netwoks between cell types could be carved out that would be hidden or covered in the bulk RNA-seq data.">
            <a:extLst>
              <a:ext uri="{FF2B5EF4-FFF2-40B4-BE49-F238E27FC236}">
                <a16:creationId xmlns:a16="http://schemas.microsoft.com/office/drawing/2014/main" id="{DBA2FB07-3E46-0F5A-11BF-1ED1617F35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6854" y="1281206"/>
            <a:ext cx="9217676" cy="50751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C6C1716E-572E-03E2-E69D-123088AE68E4}"/>
              </a:ext>
            </a:extLst>
          </p:cNvPr>
          <p:cNvSpPr txBox="1"/>
          <p:nvPr/>
        </p:nvSpPr>
        <p:spPr>
          <a:xfrm>
            <a:off x="581706" y="6408107"/>
            <a:ext cx="3663723" cy="261610"/>
          </a:xfrm>
          <a:prstGeom prst="rect">
            <a:avLst/>
          </a:prstGeom>
          <a:noFill/>
        </p:spPr>
        <p:txBody>
          <a:bodyPr wrap="square">
            <a:spAutoFit/>
          </a:bodyPr>
          <a:lstStyle/>
          <a:p>
            <a:r>
              <a:rPr lang="en-US" sz="1100" dirty="0"/>
              <a:t>DOI:10.1101/2021.04.02.438193</a:t>
            </a:r>
          </a:p>
        </p:txBody>
      </p:sp>
    </p:spTree>
    <p:extLst>
      <p:ext uri="{BB962C8B-B14F-4D97-AF65-F5344CB8AC3E}">
        <p14:creationId xmlns:p14="http://schemas.microsoft.com/office/powerpoint/2010/main" val="35524137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55C5-19A8-1DAA-75D8-C7F09FBFEFA8}"/>
              </a:ext>
            </a:extLst>
          </p:cNvPr>
          <p:cNvSpPr>
            <a:spLocks noGrp="1"/>
          </p:cNvSpPr>
          <p:nvPr>
            <p:ph type="title"/>
          </p:nvPr>
        </p:nvSpPr>
        <p:spPr>
          <a:xfrm>
            <a:off x="647700" y="258446"/>
            <a:ext cx="10515600" cy="1035276"/>
          </a:xfrm>
        </p:spPr>
        <p:txBody>
          <a:bodyPr>
            <a:normAutofit/>
          </a:bodyPr>
          <a:lstStyle/>
          <a:p>
            <a:pPr algn="ctr"/>
            <a:r>
              <a:rPr lang="en-US" sz="3600" dirty="0"/>
              <a:t>Bulk RNA-seq vs Single-cell RNA-seq</a:t>
            </a:r>
          </a:p>
        </p:txBody>
      </p:sp>
      <p:sp>
        <p:nvSpPr>
          <p:cNvPr id="4" name="Slide Number Placeholder 3">
            <a:extLst>
              <a:ext uri="{FF2B5EF4-FFF2-40B4-BE49-F238E27FC236}">
                <a16:creationId xmlns:a16="http://schemas.microsoft.com/office/drawing/2014/main" id="{EA46652B-DE1C-2735-453B-DB08885C4160}"/>
              </a:ext>
            </a:extLst>
          </p:cNvPr>
          <p:cNvSpPr>
            <a:spLocks noGrp="1"/>
          </p:cNvSpPr>
          <p:nvPr>
            <p:ph type="sldNum" sz="quarter" idx="12"/>
          </p:nvPr>
        </p:nvSpPr>
        <p:spPr/>
        <p:txBody>
          <a:bodyPr/>
          <a:lstStyle/>
          <a:p>
            <a:fld id="{49AE70B2-8BF9-45C0-BB95-33D1B9D3A854}" type="slidenum">
              <a:rPr lang="zh-CN" altLang="en-US" smtClean="0"/>
              <a:t>27</a:t>
            </a:fld>
            <a:endParaRPr lang="zh-CN" altLang="en-US"/>
          </a:p>
        </p:txBody>
      </p:sp>
      <p:pic>
        <p:nvPicPr>
          <p:cNvPr id="4098" name="Picture 2">
            <a:extLst>
              <a:ext uri="{FF2B5EF4-FFF2-40B4-BE49-F238E27FC236}">
                <a16:creationId xmlns:a16="http://schemas.microsoft.com/office/drawing/2014/main" id="{064E3D88-AC1D-1B27-1D76-5B0C7CFFEAF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966128" y="1404393"/>
            <a:ext cx="9878743" cy="484128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401AAB1-C4BC-8B0D-5C2E-170DE667436B}"/>
              </a:ext>
            </a:extLst>
          </p:cNvPr>
          <p:cNvSpPr txBox="1"/>
          <p:nvPr/>
        </p:nvSpPr>
        <p:spPr>
          <a:xfrm>
            <a:off x="966128" y="6322554"/>
            <a:ext cx="6094638" cy="276999"/>
          </a:xfrm>
          <a:prstGeom prst="rect">
            <a:avLst/>
          </a:prstGeom>
          <a:noFill/>
        </p:spPr>
        <p:txBody>
          <a:bodyPr wrap="square">
            <a:spAutoFit/>
          </a:bodyPr>
          <a:lstStyle/>
          <a:p>
            <a:r>
              <a:rPr lang="en-US" sz="1200" dirty="0"/>
              <a:t>DOI:10.3390/ijms23010216</a:t>
            </a:r>
          </a:p>
        </p:txBody>
      </p:sp>
    </p:spTree>
    <p:extLst>
      <p:ext uri="{BB962C8B-B14F-4D97-AF65-F5344CB8AC3E}">
        <p14:creationId xmlns:p14="http://schemas.microsoft.com/office/powerpoint/2010/main" val="5956529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55C5-19A8-1DAA-75D8-C7F09FBFEFA8}"/>
              </a:ext>
            </a:extLst>
          </p:cNvPr>
          <p:cNvSpPr>
            <a:spLocks noGrp="1"/>
          </p:cNvSpPr>
          <p:nvPr>
            <p:ph type="title"/>
          </p:nvPr>
        </p:nvSpPr>
        <p:spPr>
          <a:xfrm>
            <a:off x="647700" y="258446"/>
            <a:ext cx="10515600" cy="1035276"/>
          </a:xfrm>
        </p:spPr>
        <p:txBody>
          <a:bodyPr>
            <a:normAutofit/>
          </a:bodyPr>
          <a:lstStyle/>
          <a:p>
            <a:pPr algn="ctr"/>
            <a:r>
              <a:rPr lang="en-US" sz="3600" dirty="0"/>
              <a:t>Single-cell RNA-seq: sample </a:t>
            </a:r>
            <a:r>
              <a:rPr lang="en-US" sz="3600" dirty="0" err="1"/>
              <a:t>prepraration</a:t>
            </a:r>
            <a:endParaRPr lang="en-US" sz="3600" dirty="0"/>
          </a:p>
        </p:txBody>
      </p:sp>
      <p:sp>
        <p:nvSpPr>
          <p:cNvPr id="4" name="Slide Number Placeholder 3">
            <a:extLst>
              <a:ext uri="{FF2B5EF4-FFF2-40B4-BE49-F238E27FC236}">
                <a16:creationId xmlns:a16="http://schemas.microsoft.com/office/drawing/2014/main" id="{EA46652B-DE1C-2735-453B-DB08885C4160}"/>
              </a:ext>
            </a:extLst>
          </p:cNvPr>
          <p:cNvSpPr>
            <a:spLocks noGrp="1"/>
          </p:cNvSpPr>
          <p:nvPr>
            <p:ph type="sldNum" sz="quarter" idx="12"/>
          </p:nvPr>
        </p:nvSpPr>
        <p:spPr/>
        <p:txBody>
          <a:bodyPr/>
          <a:lstStyle/>
          <a:p>
            <a:fld id="{49AE70B2-8BF9-45C0-BB95-33D1B9D3A854}" type="slidenum">
              <a:rPr lang="zh-CN" altLang="en-US" smtClean="0"/>
              <a:t>28</a:t>
            </a:fld>
            <a:endParaRPr lang="zh-CN" altLang="en-US"/>
          </a:p>
        </p:txBody>
      </p:sp>
      <p:sp>
        <p:nvSpPr>
          <p:cNvPr id="8" name="TextBox 7">
            <a:extLst>
              <a:ext uri="{FF2B5EF4-FFF2-40B4-BE49-F238E27FC236}">
                <a16:creationId xmlns:a16="http://schemas.microsoft.com/office/drawing/2014/main" id="{1401AAB1-C4BC-8B0D-5C2E-170DE667436B}"/>
              </a:ext>
            </a:extLst>
          </p:cNvPr>
          <p:cNvSpPr txBox="1"/>
          <p:nvPr/>
        </p:nvSpPr>
        <p:spPr>
          <a:xfrm>
            <a:off x="966128" y="6322554"/>
            <a:ext cx="6094638" cy="276999"/>
          </a:xfrm>
          <a:prstGeom prst="rect">
            <a:avLst/>
          </a:prstGeom>
          <a:noFill/>
        </p:spPr>
        <p:txBody>
          <a:bodyPr wrap="square">
            <a:spAutoFit/>
          </a:bodyPr>
          <a:lstStyle/>
          <a:p>
            <a:r>
              <a:rPr lang="en-US" sz="1200" dirty="0"/>
              <a:t>DOI:10.1038/s41596-018-0073-y</a:t>
            </a:r>
          </a:p>
        </p:txBody>
      </p:sp>
      <p:pic>
        <p:nvPicPr>
          <p:cNvPr id="6" name="Picture 5">
            <a:extLst>
              <a:ext uri="{FF2B5EF4-FFF2-40B4-BE49-F238E27FC236}">
                <a16:creationId xmlns:a16="http://schemas.microsoft.com/office/drawing/2014/main" id="{76DA32FA-DACC-9A76-8235-6A822050C09D}"/>
              </a:ext>
            </a:extLst>
          </p:cNvPr>
          <p:cNvPicPr>
            <a:picLocks noChangeAspect="1"/>
          </p:cNvPicPr>
          <p:nvPr/>
        </p:nvPicPr>
        <p:blipFill>
          <a:blip r:embed="rId2"/>
          <a:stretch>
            <a:fillRect/>
          </a:stretch>
        </p:blipFill>
        <p:spPr>
          <a:xfrm>
            <a:off x="1314754" y="1400261"/>
            <a:ext cx="10039046" cy="4781958"/>
          </a:xfrm>
          <a:prstGeom prst="rect">
            <a:avLst/>
          </a:prstGeom>
        </p:spPr>
      </p:pic>
    </p:spTree>
    <p:extLst>
      <p:ext uri="{BB962C8B-B14F-4D97-AF65-F5344CB8AC3E}">
        <p14:creationId xmlns:p14="http://schemas.microsoft.com/office/powerpoint/2010/main" val="29980171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755C5-19A8-1DAA-75D8-C7F09FBFEFA8}"/>
              </a:ext>
            </a:extLst>
          </p:cNvPr>
          <p:cNvSpPr>
            <a:spLocks noGrp="1"/>
          </p:cNvSpPr>
          <p:nvPr>
            <p:ph type="title"/>
          </p:nvPr>
        </p:nvSpPr>
        <p:spPr>
          <a:xfrm>
            <a:off x="647700" y="258446"/>
            <a:ext cx="10515600" cy="1035276"/>
          </a:xfrm>
        </p:spPr>
        <p:txBody>
          <a:bodyPr>
            <a:normAutofit/>
          </a:bodyPr>
          <a:lstStyle/>
          <a:p>
            <a:pPr algn="ctr"/>
            <a:r>
              <a:rPr lang="en-US" sz="3600" dirty="0"/>
              <a:t>Single-cell RNA-seq:  sequencing</a:t>
            </a:r>
          </a:p>
        </p:txBody>
      </p:sp>
      <p:sp>
        <p:nvSpPr>
          <p:cNvPr id="4" name="Slide Number Placeholder 3">
            <a:extLst>
              <a:ext uri="{FF2B5EF4-FFF2-40B4-BE49-F238E27FC236}">
                <a16:creationId xmlns:a16="http://schemas.microsoft.com/office/drawing/2014/main" id="{EA46652B-DE1C-2735-453B-DB08885C4160}"/>
              </a:ext>
            </a:extLst>
          </p:cNvPr>
          <p:cNvSpPr>
            <a:spLocks noGrp="1"/>
          </p:cNvSpPr>
          <p:nvPr>
            <p:ph type="sldNum" sz="quarter" idx="12"/>
          </p:nvPr>
        </p:nvSpPr>
        <p:spPr/>
        <p:txBody>
          <a:bodyPr/>
          <a:lstStyle/>
          <a:p>
            <a:fld id="{49AE70B2-8BF9-45C0-BB95-33D1B9D3A854}" type="slidenum">
              <a:rPr lang="zh-CN" altLang="en-US" smtClean="0"/>
              <a:t>29</a:t>
            </a:fld>
            <a:endParaRPr lang="zh-CN" altLang="en-US"/>
          </a:p>
        </p:txBody>
      </p:sp>
      <p:sp>
        <p:nvSpPr>
          <p:cNvPr id="8" name="TextBox 7">
            <a:extLst>
              <a:ext uri="{FF2B5EF4-FFF2-40B4-BE49-F238E27FC236}">
                <a16:creationId xmlns:a16="http://schemas.microsoft.com/office/drawing/2014/main" id="{1401AAB1-C4BC-8B0D-5C2E-170DE667436B}"/>
              </a:ext>
            </a:extLst>
          </p:cNvPr>
          <p:cNvSpPr txBox="1"/>
          <p:nvPr/>
        </p:nvSpPr>
        <p:spPr>
          <a:xfrm>
            <a:off x="966128" y="6322554"/>
            <a:ext cx="6094638" cy="276999"/>
          </a:xfrm>
          <a:prstGeom prst="rect">
            <a:avLst/>
          </a:prstGeom>
          <a:noFill/>
        </p:spPr>
        <p:txBody>
          <a:bodyPr wrap="square">
            <a:spAutoFit/>
          </a:bodyPr>
          <a:lstStyle/>
          <a:p>
            <a:r>
              <a:rPr lang="en-US" sz="1200" dirty="0"/>
              <a:t>DOI:10.1038/s41596-018-0073-y</a:t>
            </a:r>
          </a:p>
        </p:txBody>
      </p:sp>
      <p:pic>
        <p:nvPicPr>
          <p:cNvPr id="9" name="Picture 8">
            <a:extLst>
              <a:ext uri="{FF2B5EF4-FFF2-40B4-BE49-F238E27FC236}">
                <a16:creationId xmlns:a16="http://schemas.microsoft.com/office/drawing/2014/main" id="{6B7753CA-BF02-8671-60E5-F4D53638AC30}"/>
              </a:ext>
            </a:extLst>
          </p:cNvPr>
          <p:cNvPicPr>
            <a:picLocks noChangeAspect="1"/>
          </p:cNvPicPr>
          <p:nvPr/>
        </p:nvPicPr>
        <p:blipFill>
          <a:blip r:embed="rId2"/>
          <a:stretch>
            <a:fillRect/>
          </a:stretch>
        </p:blipFill>
        <p:spPr>
          <a:xfrm>
            <a:off x="3621352" y="1293722"/>
            <a:ext cx="4949296" cy="4774168"/>
          </a:xfrm>
          <a:prstGeom prst="rect">
            <a:avLst/>
          </a:prstGeom>
        </p:spPr>
      </p:pic>
    </p:spTree>
    <p:extLst>
      <p:ext uri="{BB962C8B-B14F-4D97-AF65-F5344CB8AC3E}">
        <p14:creationId xmlns:p14="http://schemas.microsoft.com/office/powerpoint/2010/main" val="2321827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3513-43A4-B613-CEE0-2FEE29DA7493}"/>
              </a:ext>
            </a:extLst>
          </p:cNvPr>
          <p:cNvSpPr>
            <a:spLocks noGrp="1"/>
          </p:cNvSpPr>
          <p:nvPr>
            <p:ph type="title"/>
          </p:nvPr>
        </p:nvSpPr>
        <p:spPr>
          <a:xfrm>
            <a:off x="606878" y="2766218"/>
            <a:ext cx="10515600" cy="1325563"/>
          </a:xfrm>
        </p:spPr>
        <p:txBody>
          <a:bodyPr>
            <a:normAutofit/>
          </a:bodyPr>
          <a:lstStyle/>
          <a:p>
            <a:pPr algn="ctr"/>
            <a:r>
              <a:rPr lang="en-US" sz="4000" dirty="0"/>
              <a:t>Self-introduction and </a:t>
            </a:r>
            <a:r>
              <a:rPr lang="en-US" altLang="en-US" sz="4000" b="1" dirty="0">
                <a:sym typeface="+mn-ea"/>
              </a:rPr>
              <a:t>Acknowledgement</a:t>
            </a:r>
            <a:endParaRPr lang="en-US" sz="4000" dirty="0"/>
          </a:p>
        </p:txBody>
      </p:sp>
      <p:sp>
        <p:nvSpPr>
          <p:cNvPr id="4" name="Slide Number Placeholder 3">
            <a:extLst>
              <a:ext uri="{FF2B5EF4-FFF2-40B4-BE49-F238E27FC236}">
                <a16:creationId xmlns:a16="http://schemas.microsoft.com/office/drawing/2014/main" id="{572CA083-6A6B-D951-6D56-00B00F7BD2D6}"/>
              </a:ext>
            </a:extLst>
          </p:cNvPr>
          <p:cNvSpPr>
            <a:spLocks noGrp="1"/>
          </p:cNvSpPr>
          <p:nvPr>
            <p:ph type="sldNum" sz="quarter" idx="12"/>
          </p:nvPr>
        </p:nvSpPr>
        <p:spPr/>
        <p:txBody>
          <a:bodyPr/>
          <a:lstStyle/>
          <a:p>
            <a:fld id="{49AE70B2-8BF9-45C0-BB95-33D1B9D3A854}" type="slidenum">
              <a:rPr lang="zh-CN" altLang="en-US" smtClean="0"/>
              <a:t>3</a:t>
            </a:fld>
            <a:endParaRPr lang="zh-CN" altLang="en-US"/>
          </a:p>
        </p:txBody>
      </p:sp>
    </p:spTree>
    <p:extLst>
      <p:ext uri="{BB962C8B-B14F-4D97-AF65-F5344CB8AC3E}">
        <p14:creationId xmlns:p14="http://schemas.microsoft.com/office/powerpoint/2010/main" val="710391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EBC38AD-DF58-B097-E4CA-D62F87C3D599}"/>
              </a:ext>
            </a:extLst>
          </p:cNvPr>
          <p:cNvPicPr>
            <a:picLocks noGrp="1" noChangeAspect="1"/>
          </p:cNvPicPr>
          <p:nvPr>
            <p:ph idx="1"/>
          </p:nvPr>
        </p:nvPicPr>
        <p:blipFill>
          <a:blip r:embed="rId2"/>
          <a:stretch>
            <a:fillRect/>
          </a:stretch>
        </p:blipFill>
        <p:spPr>
          <a:xfrm>
            <a:off x="2107521" y="1263064"/>
            <a:ext cx="7976958" cy="5123945"/>
          </a:xfrm>
          <a:prstGeom prst="roundRect">
            <a:avLst/>
          </a:prstGeom>
        </p:spPr>
      </p:pic>
      <p:sp>
        <p:nvSpPr>
          <p:cNvPr id="4" name="Slide Number Placeholder 3">
            <a:extLst>
              <a:ext uri="{FF2B5EF4-FFF2-40B4-BE49-F238E27FC236}">
                <a16:creationId xmlns:a16="http://schemas.microsoft.com/office/drawing/2014/main" id="{52AF2D16-8C3C-28B7-426E-38B4E2A5049A}"/>
              </a:ext>
            </a:extLst>
          </p:cNvPr>
          <p:cNvSpPr>
            <a:spLocks noGrp="1"/>
          </p:cNvSpPr>
          <p:nvPr>
            <p:ph type="sldNum" sz="quarter" idx="12"/>
          </p:nvPr>
        </p:nvSpPr>
        <p:spPr/>
        <p:txBody>
          <a:bodyPr/>
          <a:lstStyle/>
          <a:p>
            <a:fld id="{49AE70B2-8BF9-45C0-BB95-33D1B9D3A854}" type="slidenum">
              <a:rPr lang="zh-CN" altLang="en-US" smtClean="0"/>
              <a:t>30</a:t>
            </a:fld>
            <a:endParaRPr lang="zh-CN" altLang="en-US"/>
          </a:p>
        </p:txBody>
      </p:sp>
      <p:sp>
        <p:nvSpPr>
          <p:cNvPr id="9" name="Title 1">
            <a:extLst>
              <a:ext uri="{FF2B5EF4-FFF2-40B4-BE49-F238E27FC236}">
                <a16:creationId xmlns:a16="http://schemas.microsoft.com/office/drawing/2014/main" id="{CE621734-E0D5-2F96-BCFC-D053B80778DB}"/>
              </a:ext>
            </a:extLst>
          </p:cNvPr>
          <p:cNvSpPr txBox="1">
            <a:spLocks/>
          </p:cNvSpPr>
          <p:nvPr/>
        </p:nvSpPr>
        <p:spPr>
          <a:xfrm>
            <a:off x="647700" y="258446"/>
            <a:ext cx="10515600" cy="747394"/>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Calibri Light" panose="020F0302020204030204" pitchFamily="34" charset="0"/>
                <a:ea typeface="+mj-ea"/>
                <a:cs typeface="+mj-cs"/>
              </a:defRPr>
            </a:lvl1pPr>
          </a:lstStyle>
          <a:p>
            <a:pPr algn="ctr"/>
            <a:r>
              <a:rPr lang="en-US" sz="3600" dirty="0"/>
              <a:t>Single-cell RNA-seq:  data processing</a:t>
            </a:r>
          </a:p>
        </p:txBody>
      </p:sp>
      <p:sp>
        <p:nvSpPr>
          <p:cNvPr id="11" name="TextBox 10">
            <a:extLst>
              <a:ext uri="{FF2B5EF4-FFF2-40B4-BE49-F238E27FC236}">
                <a16:creationId xmlns:a16="http://schemas.microsoft.com/office/drawing/2014/main" id="{C70444D9-C211-E485-BA21-94207B322B49}"/>
              </a:ext>
            </a:extLst>
          </p:cNvPr>
          <p:cNvSpPr txBox="1"/>
          <p:nvPr/>
        </p:nvSpPr>
        <p:spPr>
          <a:xfrm>
            <a:off x="375920" y="6392555"/>
            <a:ext cx="6096000" cy="338554"/>
          </a:xfrm>
          <a:prstGeom prst="rect">
            <a:avLst/>
          </a:prstGeom>
          <a:noFill/>
        </p:spPr>
        <p:txBody>
          <a:bodyPr wrap="square">
            <a:spAutoFit/>
          </a:bodyPr>
          <a:lstStyle/>
          <a:p>
            <a:r>
              <a:rPr lang="en-US" sz="1600" dirty="0"/>
              <a:t>10.1038/s41596-018-0073-y</a:t>
            </a:r>
          </a:p>
        </p:txBody>
      </p:sp>
    </p:spTree>
    <p:extLst>
      <p:ext uri="{BB962C8B-B14F-4D97-AF65-F5344CB8AC3E}">
        <p14:creationId xmlns:p14="http://schemas.microsoft.com/office/powerpoint/2010/main" val="1322009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2AF2D16-8C3C-28B7-426E-38B4E2A5049A}"/>
              </a:ext>
            </a:extLst>
          </p:cNvPr>
          <p:cNvSpPr>
            <a:spLocks noGrp="1"/>
          </p:cNvSpPr>
          <p:nvPr>
            <p:ph type="sldNum" sz="quarter" idx="12"/>
          </p:nvPr>
        </p:nvSpPr>
        <p:spPr/>
        <p:txBody>
          <a:bodyPr/>
          <a:lstStyle/>
          <a:p>
            <a:fld id="{49AE70B2-8BF9-45C0-BB95-33D1B9D3A854}" type="slidenum">
              <a:rPr lang="zh-CN" altLang="en-US" smtClean="0"/>
              <a:t>31</a:t>
            </a:fld>
            <a:endParaRPr lang="zh-CN" altLang="en-US"/>
          </a:p>
        </p:txBody>
      </p:sp>
      <p:sp>
        <p:nvSpPr>
          <p:cNvPr id="9" name="Title 1">
            <a:extLst>
              <a:ext uri="{FF2B5EF4-FFF2-40B4-BE49-F238E27FC236}">
                <a16:creationId xmlns:a16="http://schemas.microsoft.com/office/drawing/2014/main" id="{CE621734-E0D5-2F96-BCFC-D053B80778DB}"/>
              </a:ext>
            </a:extLst>
          </p:cNvPr>
          <p:cNvSpPr txBox="1">
            <a:spLocks/>
          </p:cNvSpPr>
          <p:nvPr/>
        </p:nvSpPr>
        <p:spPr>
          <a:xfrm>
            <a:off x="647700" y="258446"/>
            <a:ext cx="10515600" cy="838834"/>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Calibri Light" panose="020F0302020204030204" pitchFamily="34" charset="0"/>
                <a:ea typeface="+mj-ea"/>
                <a:cs typeface="+mj-cs"/>
              </a:defRPr>
            </a:lvl1pPr>
          </a:lstStyle>
          <a:p>
            <a:pPr algn="ctr"/>
            <a:r>
              <a:rPr lang="en-US" sz="3600" dirty="0"/>
              <a:t>Single-cell RNA-seq:  data processing</a:t>
            </a:r>
          </a:p>
        </p:txBody>
      </p:sp>
      <p:pic>
        <p:nvPicPr>
          <p:cNvPr id="7" name="Picture 6">
            <a:extLst>
              <a:ext uri="{FF2B5EF4-FFF2-40B4-BE49-F238E27FC236}">
                <a16:creationId xmlns:a16="http://schemas.microsoft.com/office/drawing/2014/main" id="{78D67B30-092F-B6A7-7436-5C2DF57DAF33}"/>
              </a:ext>
            </a:extLst>
          </p:cNvPr>
          <p:cNvPicPr>
            <a:picLocks noChangeAspect="1"/>
          </p:cNvPicPr>
          <p:nvPr/>
        </p:nvPicPr>
        <p:blipFill rotWithShape="1">
          <a:blip r:embed="rId2"/>
          <a:srcRect t="1726"/>
          <a:stretch/>
        </p:blipFill>
        <p:spPr>
          <a:xfrm>
            <a:off x="2277210" y="1293722"/>
            <a:ext cx="7783887" cy="5062628"/>
          </a:xfrm>
          <a:prstGeom prst="roundRect">
            <a:avLst/>
          </a:prstGeom>
        </p:spPr>
      </p:pic>
      <p:sp>
        <p:nvSpPr>
          <p:cNvPr id="10" name="TextBox 9">
            <a:extLst>
              <a:ext uri="{FF2B5EF4-FFF2-40B4-BE49-F238E27FC236}">
                <a16:creationId xmlns:a16="http://schemas.microsoft.com/office/drawing/2014/main" id="{1E5C801E-018F-612F-62A4-14C84B54CC44}"/>
              </a:ext>
            </a:extLst>
          </p:cNvPr>
          <p:cNvSpPr txBox="1"/>
          <p:nvPr/>
        </p:nvSpPr>
        <p:spPr>
          <a:xfrm>
            <a:off x="533401" y="6368126"/>
            <a:ext cx="6096000" cy="369332"/>
          </a:xfrm>
          <a:prstGeom prst="rect">
            <a:avLst/>
          </a:prstGeom>
          <a:noFill/>
        </p:spPr>
        <p:txBody>
          <a:bodyPr wrap="square">
            <a:spAutoFit/>
          </a:bodyPr>
          <a:lstStyle/>
          <a:p>
            <a:r>
              <a:rPr lang="en-US" dirty="0"/>
              <a:t>10.1038/s41596-018-0073-y</a:t>
            </a:r>
          </a:p>
        </p:txBody>
      </p:sp>
    </p:spTree>
    <p:extLst>
      <p:ext uri="{BB962C8B-B14F-4D97-AF65-F5344CB8AC3E}">
        <p14:creationId xmlns:p14="http://schemas.microsoft.com/office/powerpoint/2010/main" val="36995083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tretch>
            <a:fillRect/>
          </a:stretch>
        </p:blipFill>
        <p:spPr>
          <a:xfrm>
            <a:off x="220892" y="2767419"/>
            <a:ext cx="3921760" cy="2073275"/>
          </a:xfrm>
          <a:prstGeom prst="rect">
            <a:avLst/>
          </a:prstGeom>
        </p:spPr>
      </p:pic>
      <p:sp>
        <p:nvSpPr>
          <p:cNvPr id="12" name="Title 11"/>
          <p:cNvSpPr>
            <a:spLocks noGrp="1"/>
          </p:cNvSpPr>
          <p:nvPr/>
        </p:nvSpPr>
        <p:spPr>
          <a:xfrm>
            <a:off x="9525" y="116205"/>
            <a:ext cx="12150725" cy="529590"/>
          </a:xfrm>
          <a:prstGeom prst="rect">
            <a:avLst/>
          </a:prstGeom>
        </p:spPr>
        <p:txBody>
          <a:bodyPr vert="horz" lIns="91440" tIns="45720" rIns="91440" bIns="45720" rtlCol="0" anchor="ctr" anchorCtr="0">
            <a:no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mj-lt"/>
                <a:ea typeface="+mj-ea"/>
                <a:cs typeface="+mj-cs"/>
              </a:defRPr>
            </a:lvl1pPr>
          </a:lstStyle>
          <a:p>
            <a:pPr algn="ctr"/>
            <a:r>
              <a:rPr lang="en-US" altLang="en-US" sz="3200" dirty="0">
                <a:solidFill>
                  <a:schemeClr val="accent4">
                    <a:lumMod val="75000"/>
                  </a:schemeClr>
                </a:solidFill>
                <a:effectLst/>
                <a:latin typeface="Calibri Light" panose="020F0302020204030204" pitchFamily="34" charset="0"/>
                <a:cs typeface="Calibri Light" panose="020F0302020204030204" pitchFamily="34" charset="0"/>
              </a:rPr>
              <a:t>Upstream Analysis Process  </a:t>
            </a:r>
          </a:p>
        </p:txBody>
      </p:sp>
      <p:sp>
        <p:nvSpPr>
          <p:cNvPr id="13" name="Rectangle 12"/>
          <p:cNvSpPr/>
          <p:nvPr/>
        </p:nvSpPr>
        <p:spPr>
          <a:xfrm>
            <a:off x="9525" y="612775"/>
            <a:ext cx="12193905" cy="7620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5" name="Text Box 4"/>
          <p:cNvSpPr txBox="1"/>
          <p:nvPr/>
        </p:nvSpPr>
        <p:spPr>
          <a:xfrm>
            <a:off x="471717" y="2459444"/>
            <a:ext cx="3420110" cy="368300"/>
          </a:xfrm>
          <a:prstGeom prst="rect">
            <a:avLst/>
          </a:prstGeom>
          <a:noFill/>
        </p:spPr>
        <p:txBody>
          <a:bodyPr wrap="square" rtlCol="0">
            <a:spAutoFit/>
          </a:bodyPr>
          <a:lstStyle/>
          <a:p>
            <a:pPr algn="ctr"/>
            <a:r>
              <a:rPr lang="en-US" altLang="en-US" dirty="0">
                <a:latin typeface="Calibri Light" panose="020F0302020204030204" pitchFamily="34" charset="0"/>
              </a:rPr>
              <a:t>Input: </a:t>
            </a:r>
            <a:r>
              <a:rPr lang="en-US" altLang="en-US" dirty="0" err="1">
                <a:latin typeface="Calibri Light" panose="020F0302020204030204" pitchFamily="34" charset="0"/>
              </a:rPr>
              <a:t>Fastq</a:t>
            </a:r>
            <a:r>
              <a:rPr lang="en-US" altLang="en-US" dirty="0">
                <a:latin typeface="Calibri Light" panose="020F0302020204030204" pitchFamily="34" charset="0"/>
              </a:rPr>
              <a:t> </a:t>
            </a:r>
          </a:p>
        </p:txBody>
      </p:sp>
      <p:sp>
        <p:nvSpPr>
          <p:cNvPr id="14" name="Text Box 13"/>
          <p:cNvSpPr txBox="1"/>
          <p:nvPr/>
        </p:nvSpPr>
        <p:spPr>
          <a:xfrm>
            <a:off x="10074730" y="3114380"/>
            <a:ext cx="1888214" cy="6463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vi-VN" altLang="en-US" dirty="0">
                <a:solidFill>
                  <a:schemeClr val="bg1"/>
                </a:solidFill>
                <a:latin typeface="Calibri Light" panose="020F0302020204030204" pitchFamily="34" charset="0"/>
              </a:rPr>
              <a:t>CellRanger Multi-QC</a:t>
            </a:r>
            <a:r>
              <a:rPr lang="en-US" altLang="en-US" dirty="0">
                <a:solidFill>
                  <a:schemeClr val="bg1"/>
                </a:solidFill>
                <a:latin typeface="Calibri Light" panose="020F0302020204030204" pitchFamily="34" charset="0"/>
              </a:rPr>
              <a:t> report</a:t>
            </a:r>
          </a:p>
        </p:txBody>
      </p:sp>
      <p:sp>
        <p:nvSpPr>
          <p:cNvPr id="15" name="Text Box 14"/>
          <p:cNvSpPr txBox="1"/>
          <p:nvPr/>
        </p:nvSpPr>
        <p:spPr>
          <a:xfrm>
            <a:off x="7918450" y="3167390"/>
            <a:ext cx="1616162" cy="5232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vi-VN" altLang="en-US" sz="1400" dirty="0">
                <a:latin typeface="Calibri Light" panose="020F0302020204030204" pitchFamily="34" charset="0"/>
              </a:rPr>
              <a:t>Individual sample</a:t>
            </a:r>
            <a:r>
              <a:rPr lang="en-US" altLang="en-US" sz="1400" dirty="0">
                <a:latin typeface="Calibri Light" panose="020F0302020204030204" pitchFamily="34" charset="0"/>
              </a:rPr>
              <a:t> </a:t>
            </a:r>
            <a:endParaRPr lang="vi-VN" altLang="en-US" sz="1400" dirty="0">
              <a:latin typeface="Calibri Light" panose="020F0302020204030204" pitchFamily="34" charset="0"/>
            </a:endParaRPr>
          </a:p>
          <a:p>
            <a:pPr algn="ctr"/>
            <a:r>
              <a:rPr lang="vi-VN" altLang="en-US" sz="1400" dirty="0">
                <a:latin typeface="Calibri Light" panose="020F0302020204030204" pitchFamily="34" charset="0"/>
              </a:rPr>
              <a:t>CellRanger reports</a:t>
            </a:r>
            <a:r>
              <a:rPr lang="en-US" altLang="en-US" sz="1400" dirty="0">
                <a:latin typeface="Calibri Light" panose="020F0302020204030204" pitchFamily="34" charset="0"/>
              </a:rPr>
              <a:t>  </a:t>
            </a:r>
          </a:p>
        </p:txBody>
      </p:sp>
      <p:sp>
        <p:nvSpPr>
          <p:cNvPr id="17" name="Text Box 16"/>
          <p:cNvSpPr txBox="1"/>
          <p:nvPr/>
        </p:nvSpPr>
        <p:spPr>
          <a:xfrm>
            <a:off x="5013777" y="3244850"/>
            <a:ext cx="2540000" cy="368300"/>
          </a:xfrm>
          <a:prstGeom prst="rect">
            <a:avLst/>
          </a:prstGeom>
          <a:noFill/>
        </p:spPr>
        <p:txBody>
          <a:bodyPr wrap="square" rtlCol="0" anchor="t">
            <a:spAutoFit/>
          </a:bodyPr>
          <a:lstStyle/>
          <a:p>
            <a:endParaRPr lang="en-US" dirty="0">
              <a:latin typeface="Calibri Light" panose="020F0302020204030204" pitchFamily="34" charset="0"/>
            </a:endParaRPr>
          </a:p>
        </p:txBody>
      </p:sp>
      <p:cxnSp>
        <p:nvCxnSpPr>
          <p:cNvPr id="20" name="Straight Arrow Connector 19"/>
          <p:cNvCxnSpPr/>
          <p:nvPr/>
        </p:nvCxnSpPr>
        <p:spPr>
          <a:xfrm>
            <a:off x="3996690" y="3323679"/>
            <a:ext cx="30480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1" name="Text Box 20"/>
          <p:cNvSpPr txBox="1"/>
          <p:nvPr/>
        </p:nvSpPr>
        <p:spPr>
          <a:xfrm>
            <a:off x="4261757" y="6155872"/>
            <a:ext cx="3064057" cy="368300"/>
          </a:xfrm>
          <a:prstGeom prst="rect">
            <a:avLst/>
          </a:prstGeom>
          <a:noFill/>
        </p:spPr>
        <p:txBody>
          <a:bodyPr wrap="square" rtlCol="0" anchor="t">
            <a:spAutoFit/>
          </a:bodyPr>
          <a:lstStyle/>
          <a:p>
            <a:pPr algn="ctr"/>
            <a:r>
              <a:rPr lang="en-US" i="1" dirty="0">
                <a:latin typeface="Calibri Light" panose="020F0302020204030204" pitchFamily="34" charset="0"/>
              </a:rPr>
              <a:t> </a:t>
            </a:r>
            <a:r>
              <a:rPr lang="vi-VN" i="1" dirty="0">
                <a:latin typeface="Calibri Light" panose="020F0302020204030204" pitchFamily="34" charset="0"/>
              </a:rPr>
              <a:t>C</a:t>
            </a:r>
            <a:r>
              <a:rPr lang="en-US" i="1" dirty="0" err="1">
                <a:latin typeface="Calibri Light" panose="020F0302020204030204" pitchFamily="34" charset="0"/>
              </a:rPr>
              <a:t>ellranger</a:t>
            </a:r>
            <a:r>
              <a:rPr lang="en-US" i="1" dirty="0">
                <a:latin typeface="Calibri Light" panose="020F0302020204030204" pitchFamily="34" charset="0"/>
              </a:rPr>
              <a:t> </a:t>
            </a:r>
            <a:r>
              <a:rPr lang="en-US" altLang="en-US" i="1" dirty="0">
                <a:latin typeface="Calibri Light" panose="020F0302020204030204" pitchFamily="34" charset="0"/>
              </a:rPr>
              <a:t>P</a:t>
            </a:r>
            <a:r>
              <a:rPr lang="en-US" i="1" dirty="0">
                <a:latin typeface="Calibri Light" panose="020F0302020204030204" pitchFamily="34" charset="0"/>
              </a:rPr>
              <a:t>ipeline</a:t>
            </a:r>
          </a:p>
        </p:txBody>
      </p:sp>
      <p:sp>
        <p:nvSpPr>
          <p:cNvPr id="22" name="Text Box 21"/>
          <p:cNvSpPr txBox="1"/>
          <p:nvPr/>
        </p:nvSpPr>
        <p:spPr>
          <a:xfrm>
            <a:off x="9525" y="6540500"/>
            <a:ext cx="11236960" cy="229870"/>
          </a:xfrm>
          <a:prstGeom prst="rect">
            <a:avLst/>
          </a:prstGeom>
          <a:noFill/>
        </p:spPr>
        <p:txBody>
          <a:bodyPr wrap="square" rtlCol="0" anchor="t">
            <a:spAutoFit/>
          </a:bodyPr>
          <a:lstStyle/>
          <a:p>
            <a:pPr algn="l"/>
            <a:r>
              <a:rPr lang="en-US" sz="900" dirty="0">
                <a:latin typeface="Calibri Light" panose="020F0302020204030204" pitchFamily="34" charset="0"/>
              </a:rPr>
              <a:t>https://support.10xgenomics.com/single-cell-gene-expression/software/pipelines/latest/algorithms/overview#cell_calling</a:t>
            </a:r>
          </a:p>
        </p:txBody>
      </p:sp>
      <p:pic>
        <p:nvPicPr>
          <p:cNvPr id="23" name="Picture 22"/>
          <p:cNvPicPr>
            <a:picLocks noChangeAspect="1"/>
          </p:cNvPicPr>
          <p:nvPr/>
        </p:nvPicPr>
        <p:blipFill>
          <a:blip r:embed="rId4"/>
          <a:stretch>
            <a:fillRect/>
          </a:stretch>
        </p:blipFill>
        <p:spPr>
          <a:xfrm>
            <a:off x="4392296" y="753110"/>
            <a:ext cx="3208020" cy="5384165"/>
          </a:xfrm>
          <a:prstGeom prst="rect">
            <a:avLst/>
          </a:prstGeom>
        </p:spPr>
      </p:pic>
      <p:sp>
        <p:nvSpPr>
          <p:cNvPr id="24" name="Slide Number Placeholder 23"/>
          <p:cNvSpPr>
            <a:spLocks noGrp="1"/>
          </p:cNvSpPr>
          <p:nvPr>
            <p:ph type="sldNum" sz="quarter" idx="12"/>
          </p:nvPr>
        </p:nvSpPr>
        <p:spPr/>
        <p:txBody>
          <a:bodyPr/>
          <a:lstStyle/>
          <a:p>
            <a:fld id="{49AE70B2-8BF9-45C0-BB95-33D1B9D3A854}" type="slidenum">
              <a:rPr lang="zh-CN" altLang="en-US" smtClean="0"/>
              <a:t>32</a:t>
            </a:fld>
            <a:endParaRPr lang="zh-CN" altLang="en-US"/>
          </a:p>
        </p:txBody>
      </p:sp>
      <p:cxnSp>
        <p:nvCxnSpPr>
          <p:cNvPr id="2" name="Straight Arrow Connector 1">
            <a:extLst>
              <a:ext uri="{FF2B5EF4-FFF2-40B4-BE49-F238E27FC236}">
                <a16:creationId xmlns:a16="http://schemas.microsoft.com/office/drawing/2014/main" id="{08CB7877-8F7B-11EF-61D4-11A9CF34A514}"/>
              </a:ext>
            </a:extLst>
          </p:cNvPr>
          <p:cNvCxnSpPr/>
          <p:nvPr/>
        </p:nvCxnSpPr>
        <p:spPr>
          <a:xfrm>
            <a:off x="7553777" y="3410765"/>
            <a:ext cx="30480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3" name="Straight Arrow Connector 2">
            <a:extLst>
              <a:ext uri="{FF2B5EF4-FFF2-40B4-BE49-F238E27FC236}">
                <a16:creationId xmlns:a16="http://schemas.microsoft.com/office/drawing/2014/main" id="{D3FE4DCC-B927-208A-C165-504580323626}"/>
              </a:ext>
            </a:extLst>
          </p:cNvPr>
          <p:cNvCxnSpPr/>
          <p:nvPr/>
        </p:nvCxnSpPr>
        <p:spPr>
          <a:xfrm>
            <a:off x="9649277" y="3428864"/>
            <a:ext cx="304800" cy="0"/>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cxnSp>
        <p:nvCxnSpPr>
          <p:cNvPr id="25" name="Straight Arrow Connector 24">
            <a:extLst>
              <a:ext uri="{FF2B5EF4-FFF2-40B4-BE49-F238E27FC236}">
                <a16:creationId xmlns:a16="http://schemas.microsoft.com/office/drawing/2014/main" id="{3F16957B-DF17-C27C-A379-EDA005A88DCE}"/>
              </a:ext>
            </a:extLst>
          </p:cNvPr>
          <p:cNvCxnSpPr>
            <a:cxnSpLocks/>
          </p:cNvCxnSpPr>
          <p:nvPr/>
        </p:nvCxnSpPr>
        <p:spPr>
          <a:xfrm>
            <a:off x="2004603" y="4799874"/>
            <a:ext cx="0" cy="457927"/>
          </a:xfrm>
          <a:prstGeom prst="straightConnector1">
            <a:avLst/>
          </a:prstGeom>
          <a:ln>
            <a:tailEnd type="arrow" w="med" len="med"/>
          </a:ln>
        </p:spPr>
        <p:style>
          <a:lnRef idx="3">
            <a:schemeClr val="dk1"/>
          </a:lnRef>
          <a:fillRef idx="0">
            <a:schemeClr val="dk1"/>
          </a:fillRef>
          <a:effectRef idx="2">
            <a:schemeClr val="dk1"/>
          </a:effectRef>
          <a:fontRef idx="minor">
            <a:schemeClr val="tx1"/>
          </a:fontRef>
        </p:style>
      </p:cxnSp>
      <p:sp>
        <p:nvSpPr>
          <p:cNvPr id="28" name="Text Box 14">
            <a:extLst>
              <a:ext uri="{FF2B5EF4-FFF2-40B4-BE49-F238E27FC236}">
                <a16:creationId xmlns:a16="http://schemas.microsoft.com/office/drawing/2014/main" id="{3ADAA824-0B30-38A6-410A-2FBAF6652351}"/>
              </a:ext>
            </a:extLst>
          </p:cNvPr>
          <p:cNvSpPr txBox="1"/>
          <p:nvPr/>
        </p:nvSpPr>
        <p:spPr>
          <a:xfrm>
            <a:off x="653145" y="5382819"/>
            <a:ext cx="2384240" cy="3077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r>
              <a:rPr lang="vi-VN" altLang="en-US" sz="1400" b="1" dirty="0">
                <a:latin typeface="Calibri Light" panose="020F0302020204030204" pitchFamily="34" charset="0"/>
              </a:rPr>
              <a:t>Sequencing multi-QC</a:t>
            </a:r>
            <a:r>
              <a:rPr lang="en-US" altLang="en-US" sz="1400" b="1" dirty="0">
                <a:latin typeface="Calibri Light" panose="020F0302020204030204" pitchFamily="34" charset="0"/>
              </a:rPr>
              <a:t> </a:t>
            </a:r>
            <a:r>
              <a:rPr lang="vi-VN" altLang="en-US" sz="1400" b="1" dirty="0">
                <a:latin typeface="Calibri Light" panose="020F0302020204030204" pitchFamily="34" charset="0"/>
              </a:rPr>
              <a:t>report</a:t>
            </a:r>
            <a:r>
              <a:rPr lang="en-US" altLang="en-US" sz="1400" b="1" dirty="0">
                <a:latin typeface="Calibri Light" panose="020F0302020204030204" pitchFamily="34" charset="0"/>
              </a:rPr>
              <a:t>  </a:t>
            </a:r>
          </a:p>
        </p:txBody>
      </p:sp>
    </p:spTree>
    <p:extLst>
      <p:ext uri="{BB962C8B-B14F-4D97-AF65-F5344CB8AC3E}">
        <p14:creationId xmlns:p14="http://schemas.microsoft.com/office/powerpoint/2010/main" val="40568235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grpSp>
        <p:nvGrpSpPr>
          <p:cNvPr id="367" name="Google Shape;367;g2588f71ec7f_0_423"/>
          <p:cNvGrpSpPr/>
          <p:nvPr/>
        </p:nvGrpSpPr>
        <p:grpSpPr>
          <a:xfrm>
            <a:off x="9578451" y="2163325"/>
            <a:ext cx="1325149" cy="1340952"/>
            <a:chOff x="6886575" y="3152775"/>
            <a:chExt cx="4530425" cy="3981450"/>
          </a:xfrm>
        </p:grpSpPr>
        <p:pic>
          <p:nvPicPr>
            <p:cNvPr id="368" name="Google Shape;368;g2588f71ec7f_0_423"/>
            <p:cNvPicPr preferRelativeResize="0"/>
            <p:nvPr/>
          </p:nvPicPr>
          <p:blipFill rotWithShape="1">
            <a:blip r:embed="rId3">
              <a:alphaModFix/>
            </a:blip>
            <a:srcRect/>
            <a:stretch/>
          </p:blipFill>
          <p:spPr>
            <a:xfrm>
              <a:off x="6886575" y="3152775"/>
              <a:ext cx="4514850" cy="3981450"/>
            </a:xfrm>
            <a:prstGeom prst="rect">
              <a:avLst/>
            </a:prstGeom>
            <a:noFill/>
            <a:ln>
              <a:noFill/>
            </a:ln>
          </p:spPr>
        </p:pic>
        <p:sp>
          <p:nvSpPr>
            <p:cNvPr id="369" name="Google Shape;369;g2588f71ec7f_0_423"/>
            <p:cNvSpPr/>
            <p:nvPr/>
          </p:nvSpPr>
          <p:spPr>
            <a:xfrm>
              <a:off x="9635300" y="5439725"/>
              <a:ext cx="1781700" cy="2493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grpSp>
      <p:pic>
        <p:nvPicPr>
          <p:cNvPr id="370" name="Google Shape;370;g2588f71ec7f_0_423"/>
          <p:cNvPicPr preferRelativeResize="0"/>
          <p:nvPr/>
        </p:nvPicPr>
        <p:blipFill rotWithShape="1">
          <a:blip r:embed="rId4">
            <a:alphaModFix/>
          </a:blip>
          <a:srcRect/>
          <a:stretch/>
        </p:blipFill>
        <p:spPr>
          <a:xfrm>
            <a:off x="9606950" y="338233"/>
            <a:ext cx="1267533" cy="1041800"/>
          </a:xfrm>
          <a:prstGeom prst="rect">
            <a:avLst/>
          </a:prstGeom>
          <a:noFill/>
          <a:ln>
            <a:noFill/>
          </a:ln>
        </p:spPr>
      </p:pic>
      <p:pic>
        <p:nvPicPr>
          <p:cNvPr id="371" name="Google Shape;371;g2588f71ec7f_0_423"/>
          <p:cNvPicPr preferRelativeResize="0"/>
          <p:nvPr/>
        </p:nvPicPr>
        <p:blipFill rotWithShape="1">
          <a:blip r:embed="rId5">
            <a:alphaModFix/>
          </a:blip>
          <a:srcRect/>
          <a:stretch/>
        </p:blipFill>
        <p:spPr>
          <a:xfrm>
            <a:off x="7569909" y="2141275"/>
            <a:ext cx="1110867" cy="1398677"/>
          </a:xfrm>
          <a:prstGeom prst="rect">
            <a:avLst/>
          </a:prstGeom>
          <a:noFill/>
          <a:ln>
            <a:noFill/>
          </a:ln>
        </p:spPr>
      </p:pic>
      <p:pic>
        <p:nvPicPr>
          <p:cNvPr id="372" name="Google Shape;372;g2588f71ec7f_0_423"/>
          <p:cNvPicPr preferRelativeResize="0"/>
          <p:nvPr/>
        </p:nvPicPr>
        <p:blipFill rotWithShape="1">
          <a:blip r:embed="rId6">
            <a:alphaModFix/>
          </a:blip>
          <a:srcRect/>
          <a:stretch/>
        </p:blipFill>
        <p:spPr>
          <a:xfrm>
            <a:off x="7514766" y="330034"/>
            <a:ext cx="1325023" cy="1041800"/>
          </a:xfrm>
          <a:prstGeom prst="rect">
            <a:avLst/>
          </a:prstGeom>
          <a:noFill/>
          <a:ln>
            <a:noFill/>
          </a:ln>
        </p:spPr>
      </p:pic>
      <p:sp>
        <p:nvSpPr>
          <p:cNvPr id="373" name="Google Shape;373;g2588f71ec7f_0_423"/>
          <p:cNvSpPr txBox="1"/>
          <p:nvPr/>
        </p:nvSpPr>
        <p:spPr>
          <a:xfrm>
            <a:off x="100168" y="1509900"/>
            <a:ext cx="824400" cy="461700"/>
          </a:xfrm>
          <a:prstGeom prst="rect">
            <a:avLst/>
          </a:prstGeom>
          <a:solidFill>
            <a:srgbClr val="EDF7D8"/>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000000"/>
                </a:solidFill>
                <a:latin typeface="Josefin Sans"/>
                <a:ea typeface="Josefin Sans"/>
                <a:cs typeface="Josefin Sans"/>
                <a:sym typeface="Josefin Sans"/>
              </a:rPr>
              <a:t>Raw data process</a:t>
            </a:r>
            <a:endParaRPr sz="1100" b="1" i="0" u="none" strike="noStrike" cap="none">
              <a:solidFill>
                <a:srgbClr val="000000"/>
              </a:solidFill>
              <a:latin typeface="Josefin Sans"/>
              <a:ea typeface="Josefin Sans"/>
              <a:cs typeface="Josefin Sans"/>
              <a:sym typeface="Josefin Sans"/>
            </a:endParaRPr>
          </a:p>
        </p:txBody>
      </p:sp>
      <p:pic>
        <p:nvPicPr>
          <p:cNvPr id="374" name="Google Shape;374;g2588f71ec7f_0_423"/>
          <p:cNvPicPr preferRelativeResize="0"/>
          <p:nvPr/>
        </p:nvPicPr>
        <p:blipFill rotWithShape="1">
          <a:blip r:embed="rId7">
            <a:alphaModFix/>
          </a:blip>
          <a:srcRect/>
          <a:stretch/>
        </p:blipFill>
        <p:spPr>
          <a:xfrm>
            <a:off x="126367" y="819383"/>
            <a:ext cx="772000" cy="556082"/>
          </a:xfrm>
          <a:prstGeom prst="rect">
            <a:avLst/>
          </a:prstGeom>
          <a:noFill/>
          <a:ln>
            <a:noFill/>
          </a:ln>
        </p:spPr>
      </p:pic>
      <p:sp>
        <p:nvSpPr>
          <p:cNvPr id="375" name="Google Shape;375;g2588f71ec7f_0_423"/>
          <p:cNvSpPr txBox="1"/>
          <p:nvPr/>
        </p:nvSpPr>
        <p:spPr>
          <a:xfrm>
            <a:off x="2029375" y="1563933"/>
            <a:ext cx="1130400" cy="461700"/>
          </a:xfrm>
          <a:prstGeom prst="rect">
            <a:avLst/>
          </a:prstGeom>
          <a:solidFill>
            <a:srgbClr val="EDF7D8"/>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Josefin Sans"/>
                <a:ea typeface="Josefin Sans"/>
                <a:cs typeface="Josefin Sans"/>
                <a:sym typeface="Josefin Sans"/>
              </a:rPr>
              <a:t>Alignment to transcriptome</a:t>
            </a:r>
            <a:endParaRPr sz="1100" b="1" i="0" u="none" strike="noStrike" cap="none">
              <a:solidFill>
                <a:schemeClr val="dk1"/>
              </a:solidFill>
              <a:latin typeface="Josefin Sans"/>
              <a:ea typeface="Josefin Sans"/>
              <a:cs typeface="Josefin Sans"/>
              <a:sym typeface="Josefin Sans"/>
            </a:endParaRPr>
          </a:p>
        </p:txBody>
      </p:sp>
      <p:pic>
        <p:nvPicPr>
          <p:cNvPr id="376" name="Google Shape;376;g2588f71ec7f_0_423"/>
          <p:cNvPicPr preferRelativeResize="0"/>
          <p:nvPr/>
        </p:nvPicPr>
        <p:blipFill rotWithShape="1">
          <a:blip r:embed="rId8">
            <a:alphaModFix/>
          </a:blip>
          <a:srcRect/>
          <a:stretch/>
        </p:blipFill>
        <p:spPr>
          <a:xfrm>
            <a:off x="4449167" y="315363"/>
            <a:ext cx="1383166" cy="1060687"/>
          </a:xfrm>
          <a:prstGeom prst="rect">
            <a:avLst/>
          </a:prstGeom>
          <a:noFill/>
          <a:ln>
            <a:noFill/>
          </a:ln>
        </p:spPr>
      </p:pic>
      <p:pic>
        <p:nvPicPr>
          <p:cNvPr id="377" name="Google Shape;377;g2588f71ec7f_0_423"/>
          <p:cNvPicPr preferRelativeResize="0"/>
          <p:nvPr/>
        </p:nvPicPr>
        <p:blipFill rotWithShape="1">
          <a:blip r:embed="rId9">
            <a:alphaModFix/>
          </a:blip>
          <a:srcRect/>
          <a:stretch/>
        </p:blipFill>
        <p:spPr>
          <a:xfrm>
            <a:off x="1796592" y="1039466"/>
            <a:ext cx="1595983" cy="343222"/>
          </a:xfrm>
          <a:prstGeom prst="rect">
            <a:avLst/>
          </a:prstGeom>
          <a:noFill/>
          <a:ln>
            <a:noFill/>
          </a:ln>
        </p:spPr>
      </p:pic>
      <p:sp>
        <p:nvSpPr>
          <p:cNvPr id="378" name="Google Shape;378;g2588f71ec7f_0_423"/>
          <p:cNvSpPr txBox="1"/>
          <p:nvPr/>
        </p:nvSpPr>
        <p:spPr>
          <a:xfrm>
            <a:off x="4310942" y="1526725"/>
            <a:ext cx="1659600" cy="461700"/>
          </a:xfrm>
          <a:prstGeom prst="rect">
            <a:avLst/>
          </a:prstGeom>
          <a:solidFill>
            <a:srgbClr val="EDF7D8"/>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Josefin Sans"/>
                <a:ea typeface="Josefin Sans"/>
                <a:cs typeface="Josefin Sans"/>
                <a:sym typeface="Josefin Sans"/>
              </a:rPr>
              <a:t>Quantification into Raw Counts Matrix</a:t>
            </a:r>
            <a:endParaRPr sz="1100" b="1" i="0" u="none" strike="noStrike" cap="none">
              <a:solidFill>
                <a:schemeClr val="dk1"/>
              </a:solidFill>
              <a:latin typeface="Josefin Sans"/>
              <a:ea typeface="Josefin Sans"/>
              <a:cs typeface="Josefin Sans"/>
              <a:sym typeface="Josefin Sans"/>
            </a:endParaRPr>
          </a:p>
        </p:txBody>
      </p:sp>
      <p:sp>
        <p:nvSpPr>
          <p:cNvPr id="379" name="Google Shape;379;g2588f71ec7f_0_423"/>
          <p:cNvSpPr txBox="1"/>
          <p:nvPr/>
        </p:nvSpPr>
        <p:spPr>
          <a:xfrm>
            <a:off x="7354508" y="1911750"/>
            <a:ext cx="1497000" cy="292500"/>
          </a:xfrm>
          <a:prstGeom prst="rect">
            <a:avLst/>
          </a:prstGeom>
          <a:solidFill>
            <a:srgbClr val="EDF7D8"/>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Josefin Sans"/>
                <a:ea typeface="Josefin Sans"/>
                <a:cs typeface="Josefin Sans"/>
                <a:sym typeface="Josefin Sans"/>
              </a:rPr>
              <a:t>Feature selection</a:t>
            </a:r>
            <a:endParaRPr sz="1100" b="1" i="0" u="none" strike="noStrike" cap="none">
              <a:solidFill>
                <a:schemeClr val="dk1"/>
              </a:solidFill>
              <a:latin typeface="Josefin Sans"/>
              <a:ea typeface="Josefin Sans"/>
              <a:cs typeface="Josefin Sans"/>
              <a:sym typeface="Josefin Sans"/>
            </a:endParaRPr>
          </a:p>
        </p:txBody>
      </p:sp>
      <p:sp>
        <p:nvSpPr>
          <p:cNvPr id="380" name="Google Shape;380;g2588f71ec7f_0_423"/>
          <p:cNvSpPr txBox="1"/>
          <p:nvPr/>
        </p:nvSpPr>
        <p:spPr>
          <a:xfrm>
            <a:off x="9201567" y="1928533"/>
            <a:ext cx="2000100" cy="292500"/>
          </a:xfrm>
          <a:prstGeom prst="rect">
            <a:avLst/>
          </a:prstGeom>
          <a:solidFill>
            <a:srgbClr val="EDF7D8"/>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chemeClr val="dk1"/>
              </a:buClr>
              <a:buSzPts val="700"/>
              <a:buFont typeface="Arial"/>
              <a:buNone/>
            </a:pPr>
            <a:r>
              <a:rPr lang="en-US" sz="1100" b="1" i="0" u="none" strike="noStrike" cap="none">
                <a:solidFill>
                  <a:schemeClr val="dk1"/>
                </a:solidFill>
                <a:latin typeface="Josefin Sans"/>
                <a:ea typeface="Josefin Sans"/>
                <a:cs typeface="Josefin Sans"/>
                <a:sym typeface="Josefin Sans"/>
              </a:rPr>
              <a:t>Visualization</a:t>
            </a:r>
            <a:endParaRPr sz="1100" b="1" i="0" u="none" strike="noStrike" cap="none">
              <a:solidFill>
                <a:schemeClr val="dk1"/>
              </a:solidFill>
              <a:latin typeface="Josefin Sans"/>
              <a:ea typeface="Josefin Sans"/>
              <a:cs typeface="Josefin Sans"/>
              <a:sym typeface="Josefin Sans"/>
            </a:endParaRPr>
          </a:p>
        </p:txBody>
      </p:sp>
      <p:sp>
        <p:nvSpPr>
          <p:cNvPr id="381" name="Google Shape;381;g2588f71ec7f_0_423"/>
          <p:cNvSpPr txBox="1"/>
          <p:nvPr/>
        </p:nvSpPr>
        <p:spPr>
          <a:xfrm>
            <a:off x="7354500" y="1380033"/>
            <a:ext cx="1708200" cy="292500"/>
          </a:xfrm>
          <a:prstGeom prst="rect">
            <a:avLst/>
          </a:prstGeom>
          <a:solidFill>
            <a:srgbClr val="EDF7D8"/>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Josefin Sans"/>
                <a:ea typeface="Josefin Sans"/>
                <a:cs typeface="Josefin Sans"/>
                <a:sym typeface="Josefin Sans"/>
              </a:rPr>
              <a:t>Quality control </a:t>
            </a:r>
            <a:endParaRPr sz="1100" b="1" i="0" u="none" strike="noStrike" cap="none">
              <a:solidFill>
                <a:schemeClr val="dk1"/>
              </a:solidFill>
              <a:latin typeface="Josefin Sans"/>
              <a:ea typeface="Josefin Sans"/>
              <a:cs typeface="Josefin Sans"/>
              <a:sym typeface="Josefin Sans"/>
            </a:endParaRPr>
          </a:p>
        </p:txBody>
      </p:sp>
      <p:pic>
        <p:nvPicPr>
          <p:cNvPr id="382" name="Google Shape;382;g2588f71ec7f_0_423"/>
          <p:cNvPicPr preferRelativeResize="0"/>
          <p:nvPr/>
        </p:nvPicPr>
        <p:blipFill rotWithShape="1">
          <a:blip r:embed="rId10">
            <a:alphaModFix/>
          </a:blip>
          <a:srcRect/>
          <a:stretch/>
        </p:blipFill>
        <p:spPr>
          <a:xfrm>
            <a:off x="10060700" y="4647063"/>
            <a:ext cx="1267525" cy="1158184"/>
          </a:xfrm>
          <a:prstGeom prst="rect">
            <a:avLst/>
          </a:prstGeom>
          <a:noFill/>
          <a:ln>
            <a:noFill/>
          </a:ln>
        </p:spPr>
      </p:pic>
      <p:pic>
        <p:nvPicPr>
          <p:cNvPr id="383" name="Google Shape;383;g2588f71ec7f_0_423"/>
          <p:cNvPicPr preferRelativeResize="0"/>
          <p:nvPr/>
        </p:nvPicPr>
        <p:blipFill rotWithShape="1">
          <a:blip r:embed="rId11">
            <a:alphaModFix/>
          </a:blip>
          <a:srcRect/>
          <a:stretch/>
        </p:blipFill>
        <p:spPr>
          <a:xfrm>
            <a:off x="7836422" y="4632050"/>
            <a:ext cx="1831554" cy="1188200"/>
          </a:xfrm>
          <a:prstGeom prst="rect">
            <a:avLst/>
          </a:prstGeom>
          <a:noFill/>
          <a:ln>
            <a:noFill/>
          </a:ln>
        </p:spPr>
      </p:pic>
      <p:sp>
        <p:nvSpPr>
          <p:cNvPr id="384" name="Google Shape;384;g2588f71ec7f_0_423"/>
          <p:cNvSpPr txBox="1"/>
          <p:nvPr/>
        </p:nvSpPr>
        <p:spPr>
          <a:xfrm>
            <a:off x="10040378" y="4113755"/>
            <a:ext cx="1267500" cy="292368"/>
          </a:xfrm>
          <a:prstGeom prst="rect">
            <a:avLst/>
          </a:prstGeom>
          <a:solidFill>
            <a:srgbClr val="F8C7C6"/>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dirty="0">
                <a:solidFill>
                  <a:schemeClr val="dk1"/>
                </a:solidFill>
                <a:latin typeface="Josefin Sans"/>
                <a:ea typeface="Josefin Sans"/>
                <a:cs typeface="Josefin Sans"/>
                <a:sym typeface="Josefin Sans"/>
              </a:rPr>
              <a:t>Clustering</a:t>
            </a:r>
            <a:endParaRPr sz="1100" b="1" i="0" u="none" strike="noStrike" cap="none" dirty="0">
              <a:solidFill>
                <a:schemeClr val="dk1"/>
              </a:solidFill>
              <a:latin typeface="Josefin Sans"/>
              <a:ea typeface="Josefin Sans"/>
              <a:cs typeface="Josefin Sans"/>
              <a:sym typeface="Josefin Sans"/>
            </a:endParaRPr>
          </a:p>
        </p:txBody>
      </p:sp>
      <p:sp>
        <p:nvSpPr>
          <p:cNvPr id="385" name="Google Shape;385;g2588f71ec7f_0_423"/>
          <p:cNvSpPr txBox="1"/>
          <p:nvPr/>
        </p:nvSpPr>
        <p:spPr>
          <a:xfrm>
            <a:off x="8196800" y="4032475"/>
            <a:ext cx="1187700" cy="461700"/>
          </a:xfrm>
          <a:prstGeom prst="rect">
            <a:avLst/>
          </a:prstGeom>
          <a:solidFill>
            <a:srgbClr val="F8C7C6"/>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Josefin Sans"/>
                <a:ea typeface="Josefin Sans"/>
                <a:cs typeface="Josefin Sans"/>
                <a:sym typeface="Josefin Sans"/>
              </a:rPr>
              <a:t>Cluster </a:t>
            </a:r>
            <a:endParaRPr sz="1100" b="1" i="0" u="none" strike="noStrike" cap="none">
              <a:solidFill>
                <a:schemeClr val="dk1"/>
              </a:solidFill>
              <a:latin typeface="Josefin Sans"/>
              <a:ea typeface="Josefin Sans"/>
              <a:cs typeface="Josefin Sans"/>
              <a:sym typeface="Josefin Sans"/>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Josefin Sans"/>
                <a:ea typeface="Josefin Sans"/>
                <a:cs typeface="Josefin Sans"/>
                <a:sym typeface="Josefin Sans"/>
              </a:rPr>
              <a:t>annotation</a:t>
            </a:r>
            <a:endParaRPr sz="1100" b="1" i="0" u="none" strike="noStrike" cap="none">
              <a:solidFill>
                <a:schemeClr val="dk1"/>
              </a:solidFill>
              <a:latin typeface="Josefin Sans"/>
              <a:ea typeface="Josefin Sans"/>
              <a:cs typeface="Josefin Sans"/>
              <a:sym typeface="Josefin Sans"/>
            </a:endParaRPr>
          </a:p>
        </p:txBody>
      </p:sp>
      <p:sp>
        <p:nvSpPr>
          <p:cNvPr id="386" name="Google Shape;386;g2588f71ec7f_0_423"/>
          <p:cNvSpPr txBox="1"/>
          <p:nvPr/>
        </p:nvSpPr>
        <p:spPr>
          <a:xfrm>
            <a:off x="9606950" y="1362217"/>
            <a:ext cx="1267500" cy="292500"/>
          </a:xfrm>
          <a:prstGeom prst="rect">
            <a:avLst/>
          </a:prstGeom>
          <a:solidFill>
            <a:srgbClr val="EDF7D8"/>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chemeClr val="dk1"/>
                </a:solidFill>
                <a:latin typeface="Josefin Sans"/>
                <a:ea typeface="Josefin Sans"/>
                <a:cs typeface="Josefin Sans"/>
                <a:sym typeface="Josefin Sans"/>
              </a:rPr>
              <a:t>Normalization</a:t>
            </a:r>
            <a:endParaRPr sz="1100" b="1" i="0" u="none" strike="noStrike" cap="none">
              <a:solidFill>
                <a:schemeClr val="dk1"/>
              </a:solidFill>
              <a:latin typeface="Josefin Sans"/>
              <a:ea typeface="Josefin Sans"/>
              <a:cs typeface="Josefin Sans"/>
              <a:sym typeface="Josefin Sans"/>
            </a:endParaRPr>
          </a:p>
        </p:txBody>
      </p:sp>
      <p:sp>
        <p:nvSpPr>
          <p:cNvPr id="387" name="Google Shape;387;g2588f71ec7f_0_423"/>
          <p:cNvSpPr/>
          <p:nvPr/>
        </p:nvSpPr>
        <p:spPr>
          <a:xfrm rot="-5400000">
            <a:off x="1431775" y="1399500"/>
            <a:ext cx="90300" cy="692700"/>
          </a:xfrm>
          <a:prstGeom prst="downArrow">
            <a:avLst>
              <a:gd name="adj1" fmla="val 50000"/>
              <a:gd name="adj2" fmla="val 50000"/>
            </a:avLst>
          </a:prstGeom>
          <a:gradFill>
            <a:gsLst>
              <a:gs pos="0">
                <a:srgbClr val="B7CE88"/>
              </a:gs>
              <a:gs pos="100000">
                <a:srgbClr val="768F45"/>
              </a:gs>
            </a:gsLst>
            <a:lin ang="5400012" scaled="0"/>
          </a:gradFill>
          <a:ln w="9525"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88" name="Google Shape;388;g2588f71ec7f_0_423"/>
          <p:cNvSpPr txBox="1"/>
          <p:nvPr/>
        </p:nvSpPr>
        <p:spPr>
          <a:xfrm>
            <a:off x="2114750" y="5357138"/>
            <a:ext cx="3107100" cy="760188"/>
          </a:xfrm>
          <a:prstGeom prst="rect">
            <a:avLst/>
          </a:prstGeom>
          <a:solidFill>
            <a:srgbClr val="E5C486"/>
          </a:solidFill>
          <a:ln>
            <a:noFill/>
          </a:ln>
        </p:spPr>
        <p:txBody>
          <a:bodyPr spcFirstLastPara="1" wrap="square" lIns="60950" tIns="60950" rIns="60950" bIns="60950" anchor="t" anchorCtr="0">
            <a:spAutoFit/>
          </a:bodyPr>
          <a:lstStyle/>
          <a:p>
            <a:pPr algn="ctr">
              <a:lnSpc>
                <a:spcPct val="115000"/>
              </a:lnSpc>
              <a:buClr>
                <a:schemeClr val="dk1"/>
              </a:buClr>
              <a:buSzPts val="1100"/>
            </a:pPr>
            <a:r>
              <a:rPr lang="vi-VN" b="1" dirty="0">
                <a:solidFill>
                  <a:schemeClr val="dk1"/>
                </a:solidFill>
                <a:latin typeface="Josefin Sans"/>
                <a:ea typeface="Josefin Sans"/>
                <a:cs typeface="Josefin Sans"/>
                <a:sym typeface="Josefin Sans"/>
              </a:rPr>
              <a:t>Pseudo-</a:t>
            </a:r>
            <a:r>
              <a:rPr lang="en-US" b="1" dirty="0">
                <a:solidFill>
                  <a:schemeClr val="dk1"/>
                </a:solidFill>
                <a:latin typeface="Josefin Sans"/>
                <a:ea typeface="Josefin Sans"/>
                <a:cs typeface="Josefin Sans"/>
                <a:sym typeface="Josefin Sans"/>
              </a:rPr>
              <a:t>bulk differential </a:t>
            </a:r>
            <a:r>
              <a:rPr lang="vi-VN" b="1" dirty="0">
                <a:solidFill>
                  <a:schemeClr val="dk1"/>
                </a:solidFill>
                <a:latin typeface="Josefin Sans"/>
                <a:ea typeface="Josefin Sans"/>
                <a:cs typeface="Josefin Sans"/>
                <a:sym typeface="Josefin Sans"/>
              </a:rPr>
              <a:t>gene </a:t>
            </a:r>
            <a:r>
              <a:rPr lang="en-US" b="1" dirty="0">
                <a:solidFill>
                  <a:schemeClr val="dk1"/>
                </a:solidFill>
                <a:latin typeface="Josefin Sans"/>
                <a:ea typeface="Josefin Sans"/>
                <a:cs typeface="Josefin Sans"/>
                <a:sym typeface="Josefin Sans"/>
              </a:rPr>
              <a:t>expression analysis</a:t>
            </a:r>
            <a:endParaRPr lang="en-US" b="1" i="0" u="none" strike="noStrike" cap="none" dirty="0">
              <a:solidFill>
                <a:schemeClr val="dk1"/>
              </a:solidFill>
              <a:latin typeface="Josefin Sans"/>
              <a:ea typeface="Josefin Sans"/>
              <a:cs typeface="Josefin Sans"/>
              <a:sym typeface="Josefin Sans"/>
            </a:endParaRPr>
          </a:p>
        </p:txBody>
      </p:sp>
      <p:sp>
        <p:nvSpPr>
          <p:cNvPr id="389" name="Google Shape;389;g2588f71ec7f_0_423"/>
          <p:cNvSpPr/>
          <p:nvPr/>
        </p:nvSpPr>
        <p:spPr>
          <a:xfrm rot="5400000">
            <a:off x="9636725" y="3986877"/>
            <a:ext cx="178800" cy="567900"/>
          </a:xfrm>
          <a:prstGeom prst="downArrow">
            <a:avLst>
              <a:gd name="adj1" fmla="val 50000"/>
              <a:gd name="adj2" fmla="val 50000"/>
            </a:avLst>
          </a:prstGeom>
          <a:gradFill>
            <a:gsLst>
              <a:gs pos="0">
                <a:srgbClr val="F5D0D0"/>
              </a:gs>
              <a:gs pos="100000">
                <a:srgbClr val="D96868"/>
              </a:gs>
            </a:gsLst>
            <a:lin ang="5400012" scaled="0"/>
          </a:gradFill>
          <a:ln w="9525" cap="flat" cmpd="sng">
            <a:solidFill>
              <a:srgbClr val="F8C7C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cxnSp>
        <p:nvCxnSpPr>
          <p:cNvPr id="390" name="Google Shape;390;g2588f71ec7f_0_423"/>
          <p:cNvCxnSpPr>
            <a:cxnSpLocks/>
            <a:stCxn id="391" idx="1"/>
            <a:endCxn id="392" idx="3"/>
          </p:cNvCxnSpPr>
          <p:nvPr/>
        </p:nvCxnSpPr>
        <p:spPr>
          <a:xfrm flipH="1" flipV="1">
            <a:off x="5221850" y="3064981"/>
            <a:ext cx="903898" cy="1227201"/>
          </a:xfrm>
          <a:prstGeom prst="straightConnector1">
            <a:avLst/>
          </a:prstGeom>
          <a:noFill/>
          <a:ln w="28575" cap="flat" cmpd="sng">
            <a:solidFill>
              <a:srgbClr val="DD7E6B"/>
            </a:solidFill>
            <a:prstDash val="solid"/>
            <a:round/>
            <a:headEnd type="none" w="sm" len="sm"/>
            <a:tailEnd type="triangle" w="med" len="med"/>
          </a:ln>
        </p:spPr>
      </p:cxnSp>
      <p:sp>
        <p:nvSpPr>
          <p:cNvPr id="393" name="Google Shape;393;g2588f71ec7f_0_423"/>
          <p:cNvSpPr/>
          <p:nvPr/>
        </p:nvSpPr>
        <p:spPr>
          <a:xfrm rot="-5400000">
            <a:off x="3623150" y="1444333"/>
            <a:ext cx="90300" cy="692700"/>
          </a:xfrm>
          <a:prstGeom prst="downArrow">
            <a:avLst>
              <a:gd name="adj1" fmla="val 50000"/>
              <a:gd name="adj2" fmla="val 50000"/>
            </a:avLst>
          </a:prstGeom>
          <a:gradFill>
            <a:gsLst>
              <a:gs pos="0">
                <a:srgbClr val="B7CE88"/>
              </a:gs>
              <a:gs pos="100000">
                <a:srgbClr val="768F45"/>
              </a:gs>
            </a:gsLst>
            <a:lin ang="5400012" scaled="0"/>
          </a:gradFill>
          <a:ln w="9525"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94" name="Google Shape;394;g2588f71ec7f_0_423"/>
          <p:cNvSpPr/>
          <p:nvPr/>
        </p:nvSpPr>
        <p:spPr>
          <a:xfrm rot="-5400000">
            <a:off x="8966183" y="-804358"/>
            <a:ext cx="90000" cy="5198100"/>
          </a:xfrm>
          <a:prstGeom prst="downArrow">
            <a:avLst>
              <a:gd name="adj1" fmla="val 50288"/>
              <a:gd name="adj2" fmla="val 50000"/>
            </a:avLst>
          </a:prstGeom>
          <a:gradFill>
            <a:gsLst>
              <a:gs pos="0">
                <a:srgbClr val="B7CE88"/>
              </a:gs>
              <a:gs pos="100000">
                <a:srgbClr val="768F45"/>
              </a:gs>
            </a:gsLst>
            <a:lin ang="5400012" scaled="0"/>
          </a:gradFill>
          <a:ln w="9525" cap="flat" cmpd="sng">
            <a:solidFill>
              <a:schemeClr val="accent3"/>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pic>
        <p:nvPicPr>
          <p:cNvPr id="395" name="Google Shape;395;g2588f71ec7f_0_423"/>
          <p:cNvPicPr preferRelativeResize="0"/>
          <p:nvPr/>
        </p:nvPicPr>
        <p:blipFill rotWithShape="1">
          <a:blip r:embed="rId12">
            <a:alphaModFix/>
          </a:blip>
          <a:srcRect l="11292" t="13119"/>
          <a:stretch/>
        </p:blipFill>
        <p:spPr>
          <a:xfrm>
            <a:off x="2953100" y="3832422"/>
            <a:ext cx="1430400" cy="1400924"/>
          </a:xfrm>
          <a:prstGeom prst="rect">
            <a:avLst/>
          </a:prstGeom>
          <a:noFill/>
          <a:ln>
            <a:noFill/>
          </a:ln>
        </p:spPr>
      </p:pic>
      <p:sp>
        <p:nvSpPr>
          <p:cNvPr id="396" name="Google Shape;396;g2588f71ec7f_0_423"/>
          <p:cNvSpPr/>
          <p:nvPr/>
        </p:nvSpPr>
        <p:spPr>
          <a:xfrm>
            <a:off x="0" y="0"/>
            <a:ext cx="12192000" cy="340800"/>
          </a:xfrm>
          <a:prstGeom prst="rect">
            <a:avLst/>
          </a:prstGeom>
          <a:gradFill>
            <a:gsLst>
              <a:gs pos="0">
                <a:srgbClr val="DCECD5"/>
              </a:gs>
              <a:gs pos="100000">
                <a:srgbClr val="93BC81"/>
              </a:gs>
            </a:gsLst>
            <a:lin ang="5400012" scaled="0"/>
          </a:gradFill>
          <a:ln w="9525" cap="flat" cmpd="sng">
            <a:solidFill>
              <a:srgbClr val="DFECC3"/>
            </a:solidFill>
            <a:prstDash val="solid"/>
            <a:round/>
            <a:headEnd type="none" w="sm" len="sm"/>
            <a:tailEnd type="none" w="sm" len="sm"/>
          </a:ln>
        </p:spPr>
        <p:txBody>
          <a:bodyPr spcFirstLastPara="1" wrap="square" lIns="60950" tIns="60950" rIns="60950" bIns="609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1A303D"/>
                </a:solidFill>
                <a:latin typeface="Josefin Sans"/>
                <a:ea typeface="Josefin Sans"/>
                <a:cs typeface="Josefin Sans"/>
                <a:sym typeface="Josefin Sans"/>
              </a:rPr>
              <a:t>D A T A    P R E - P R O C E S S I N G</a:t>
            </a:r>
            <a:endParaRPr sz="1300" b="1" i="0" u="none" strike="noStrike" cap="none">
              <a:solidFill>
                <a:srgbClr val="1A303D"/>
              </a:solidFill>
              <a:latin typeface="Josefin Sans"/>
              <a:ea typeface="Josefin Sans"/>
              <a:cs typeface="Josefin Sans"/>
              <a:sym typeface="Josefin Sans"/>
            </a:endParaRPr>
          </a:p>
        </p:txBody>
      </p:sp>
      <p:sp>
        <p:nvSpPr>
          <p:cNvPr id="397" name="Google Shape;397;g2588f71ec7f_0_423"/>
          <p:cNvSpPr/>
          <p:nvPr/>
        </p:nvSpPr>
        <p:spPr>
          <a:xfrm>
            <a:off x="0" y="6538233"/>
            <a:ext cx="12192000" cy="340800"/>
          </a:xfrm>
          <a:prstGeom prst="rect">
            <a:avLst/>
          </a:prstGeom>
          <a:gradFill>
            <a:gsLst>
              <a:gs pos="0">
                <a:srgbClr val="F5D0D0"/>
              </a:gs>
              <a:gs pos="100000">
                <a:srgbClr val="D96868"/>
              </a:gs>
            </a:gsLst>
            <a:lin ang="5400012" scaled="0"/>
          </a:gradFill>
          <a:ln w="9525" cap="flat" cmpd="sng">
            <a:solidFill>
              <a:srgbClr val="DFECC3"/>
            </a:solidFill>
            <a:prstDash val="solid"/>
            <a:round/>
            <a:headEnd type="none" w="sm" len="sm"/>
            <a:tailEnd type="none" w="sm" len="sm"/>
          </a:ln>
        </p:spPr>
        <p:txBody>
          <a:bodyPr spcFirstLastPara="1" wrap="square" lIns="60950" tIns="60950" rIns="60950" bIns="60950"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1" i="0" u="none" strike="noStrike" cap="none">
                <a:solidFill>
                  <a:srgbClr val="1A303D"/>
                </a:solidFill>
                <a:latin typeface="Josefin Sans"/>
                <a:ea typeface="Josefin Sans"/>
                <a:cs typeface="Josefin Sans"/>
                <a:sym typeface="Josefin Sans"/>
              </a:rPr>
              <a:t>D O W N S T R E A M    A N A L Y S I S</a:t>
            </a:r>
            <a:endParaRPr sz="1300" b="1" i="0" u="none" strike="noStrike" cap="none">
              <a:solidFill>
                <a:srgbClr val="1A303D"/>
              </a:solidFill>
              <a:latin typeface="Josefin Sans"/>
              <a:ea typeface="Josefin Sans"/>
              <a:cs typeface="Josefin Sans"/>
              <a:sym typeface="Josefin Sans"/>
            </a:endParaRPr>
          </a:p>
        </p:txBody>
      </p:sp>
      <p:sp>
        <p:nvSpPr>
          <p:cNvPr id="398" name="Google Shape;398;g2588f71ec7f_0_423"/>
          <p:cNvSpPr/>
          <p:nvPr/>
        </p:nvSpPr>
        <p:spPr>
          <a:xfrm rot="-5400000" flipH="1">
            <a:off x="10340150" y="2724700"/>
            <a:ext cx="2603700" cy="653700"/>
          </a:xfrm>
          <a:prstGeom prst="bentUpArrow">
            <a:avLst>
              <a:gd name="adj1" fmla="val 8010"/>
              <a:gd name="adj2" fmla="val 10953"/>
              <a:gd name="adj3" fmla="val 16900"/>
            </a:avLst>
          </a:prstGeom>
          <a:gradFill>
            <a:gsLst>
              <a:gs pos="0">
                <a:srgbClr val="7DC3D6"/>
              </a:gs>
              <a:gs pos="100000">
                <a:srgbClr val="398397"/>
              </a:gs>
            </a:gsLst>
            <a:lin ang="5400012" scaled="0"/>
          </a:gradFill>
          <a:ln w="9525" cap="flat" cmpd="sng">
            <a:solidFill>
              <a:schemeClr val="accent5"/>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91" name="Google Shape;391;g2588f71ec7f_0_423"/>
          <p:cNvSpPr txBox="1"/>
          <p:nvPr/>
        </p:nvSpPr>
        <p:spPr>
          <a:xfrm>
            <a:off x="6125748" y="4145998"/>
            <a:ext cx="1430400" cy="292368"/>
          </a:xfrm>
          <a:prstGeom prst="rect">
            <a:avLst/>
          </a:prstGeom>
          <a:solidFill>
            <a:srgbClr val="F8C7C6"/>
          </a:solidFill>
          <a:ln>
            <a:noFill/>
          </a:ln>
        </p:spPr>
        <p:txBody>
          <a:bodyPr spcFirstLastPara="1" wrap="square" lIns="60950" tIns="60950" rIns="60950" bIns="6095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dirty="0">
                <a:solidFill>
                  <a:schemeClr val="dk1"/>
                </a:solidFill>
                <a:latin typeface="Josefin Sans"/>
                <a:ea typeface="Josefin Sans"/>
                <a:cs typeface="Josefin Sans"/>
                <a:sym typeface="Josefin Sans"/>
              </a:rPr>
              <a:t>SUBSETING</a:t>
            </a:r>
            <a:endParaRPr sz="1100" b="1" dirty="0">
              <a:solidFill>
                <a:schemeClr val="dk1"/>
              </a:solidFill>
              <a:latin typeface="Josefin Sans"/>
              <a:ea typeface="Josefin Sans"/>
              <a:cs typeface="Josefin Sans"/>
              <a:sym typeface="Josefin Sans"/>
            </a:endParaRPr>
          </a:p>
        </p:txBody>
      </p:sp>
      <p:sp>
        <p:nvSpPr>
          <p:cNvPr id="399" name="Google Shape;399;g2588f71ec7f_0_423"/>
          <p:cNvSpPr/>
          <p:nvPr/>
        </p:nvSpPr>
        <p:spPr>
          <a:xfrm rot="5400000">
            <a:off x="7786806" y="3999551"/>
            <a:ext cx="178800" cy="567900"/>
          </a:xfrm>
          <a:prstGeom prst="downArrow">
            <a:avLst>
              <a:gd name="adj1" fmla="val 50000"/>
              <a:gd name="adj2" fmla="val 50000"/>
            </a:avLst>
          </a:prstGeom>
          <a:gradFill>
            <a:gsLst>
              <a:gs pos="0">
                <a:srgbClr val="F5D0D0"/>
              </a:gs>
              <a:gs pos="100000">
                <a:srgbClr val="D96868"/>
              </a:gs>
            </a:gsLst>
            <a:lin ang="5400012" scaled="0"/>
          </a:gradFill>
          <a:ln w="9525" cap="flat" cmpd="sng">
            <a:solidFill>
              <a:srgbClr val="F8C7C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392" name="Google Shape;392;g2588f71ec7f_0_423"/>
          <p:cNvSpPr txBox="1"/>
          <p:nvPr/>
        </p:nvSpPr>
        <p:spPr>
          <a:xfrm>
            <a:off x="2114750" y="2398660"/>
            <a:ext cx="3107100" cy="1332642"/>
          </a:xfrm>
          <a:prstGeom prst="rect">
            <a:avLst/>
          </a:prstGeom>
          <a:solidFill>
            <a:srgbClr val="E5C486"/>
          </a:solidFill>
          <a:ln>
            <a:noFill/>
          </a:ln>
        </p:spPr>
        <p:txBody>
          <a:bodyPr spcFirstLastPara="1" wrap="square" lIns="91425" tIns="91425" rIns="91425" bIns="91425" anchor="t" anchorCtr="0">
            <a:spAutoFit/>
          </a:bodyPr>
          <a:lstStyle/>
          <a:p>
            <a:pPr algn="ctr">
              <a:lnSpc>
                <a:spcPct val="115000"/>
              </a:lnSpc>
              <a:spcBef>
                <a:spcPts val="1200"/>
              </a:spcBef>
              <a:spcAft>
                <a:spcPts val="267"/>
              </a:spcAft>
            </a:pPr>
            <a:r>
              <a:rPr lang="en-US" b="1" dirty="0">
                <a:solidFill>
                  <a:schemeClr val="dk1"/>
                </a:solidFill>
                <a:latin typeface="Josefin Sans"/>
                <a:ea typeface="Josefin Sans"/>
                <a:cs typeface="Josefin Sans"/>
                <a:sym typeface="Josefin Sans"/>
              </a:rPr>
              <a:t>Differentially </a:t>
            </a:r>
            <a:r>
              <a:rPr lang="vi-VN" b="1" dirty="0">
                <a:solidFill>
                  <a:schemeClr val="dk1"/>
                </a:solidFill>
                <a:latin typeface="Josefin Sans"/>
                <a:ea typeface="Josefin Sans"/>
                <a:cs typeface="Josefin Sans"/>
                <a:sym typeface="Josefin Sans"/>
              </a:rPr>
              <a:t>gene </a:t>
            </a:r>
            <a:r>
              <a:rPr lang="en-US" b="1" dirty="0">
                <a:solidFill>
                  <a:schemeClr val="dk1"/>
                </a:solidFill>
                <a:latin typeface="Josefin Sans"/>
                <a:ea typeface="Josefin Sans"/>
                <a:cs typeface="Josefin Sans"/>
                <a:sym typeface="Josefin Sans"/>
              </a:rPr>
              <a:t>expressed features (cluster biomarkers)</a:t>
            </a:r>
          </a:p>
        </p:txBody>
      </p:sp>
      <p:cxnSp>
        <p:nvCxnSpPr>
          <p:cNvPr id="400" name="Google Shape;400;g2588f71ec7f_0_423"/>
          <p:cNvCxnSpPr>
            <a:cxnSpLocks/>
            <a:stCxn id="391" idx="1"/>
            <a:endCxn id="388" idx="3"/>
          </p:cNvCxnSpPr>
          <p:nvPr/>
        </p:nvCxnSpPr>
        <p:spPr>
          <a:xfrm flipH="1">
            <a:off x="5221850" y="4292182"/>
            <a:ext cx="903898" cy="1445050"/>
          </a:xfrm>
          <a:prstGeom prst="straightConnector1">
            <a:avLst/>
          </a:prstGeom>
          <a:noFill/>
          <a:ln w="28575" cap="flat" cmpd="sng">
            <a:solidFill>
              <a:srgbClr val="DD7E6B"/>
            </a:solidFill>
            <a:prstDash val="solid"/>
            <a:round/>
            <a:headEnd type="none" w="sm" len="sm"/>
            <a:tailEnd type="triangle" w="med" len="med"/>
          </a:ln>
        </p:spPr>
      </p:cxnSp>
      <p:sp>
        <p:nvSpPr>
          <p:cNvPr id="19" name="Google Shape;399;g2588f71ec7f_0_423">
            <a:extLst>
              <a:ext uri="{FF2B5EF4-FFF2-40B4-BE49-F238E27FC236}">
                <a16:creationId xmlns:a16="http://schemas.microsoft.com/office/drawing/2014/main" id="{9ECA1D16-3499-74FB-6A28-B34C6250955B}"/>
              </a:ext>
            </a:extLst>
          </p:cNvPr>
          <p:cNvSpPr/>
          <p:nvPr/>
        </p:nvSpPr>
        <p:spPr>
          <a:xfrm rot="5400000">
            <a:off x="1992629" y="4204654"/>
            <a:ext cx="178800" cy="567900"/>
          </a:xfrm>
          <a:prstGeom prst="downArrow">
            <a:avLst>
              <a:gd name="adj1" fmla="val 50000"/>
              <a:gd name="adj2" fmla="val 50000"/>
            </a:avLst>
          </a:prstGeom>
          <a:gradFill>
            <a:gsLst>
              <a:gs pos="0">
                <a:srgbClr val="F5D0D0"/>
              </a:gs>
              <a:gs pos="100000">
                <a:srgbClr val="D96868"/>
              </a:gs>
            </a:gsLst>
            <a:lin ang="5400012" scaled="0"/>
          </a:gradFill>
          <a:ln w="9525" cap="flat" cmpd="sng">
            <a:solidFill>
              <a:srgbClr val="F8C7C6"/>
            </a:solidFill>
            <a:prstDash val="solid"/>
            <a:round/>
            <a:headEnd type="none" w="sm" len="sm"/>
            <a:tailEnd type="none" w="sm" len="sm"/>
          </a:ln>
        </p:spPr>
        <p:txBody>
          <a:bodyPr spcFirstLastPara="1" wrap="square" lIns="60950" tIns="60950" rIns="60950" bIns="60950" anchor="ctr" anchorCtr="0">
            <a:noAutofit/>
          </a:bodyPr>
          <a:lstStyle/>
          <a:p>
            <a:pPr marL="0" marR="0" lvl="0" indent="0" algn="l" rtl="0">
              <a:lnSpc>
                <a:spcPct val="100000"/>
              </a:lnSpc>
              <a:spcBef>
                <a:spcPts val="0"/>
              </a:spcBef>
              <a:spcAft>
                <a:spcPts val="0"/>
              </a:spcAft>
              <a:buClr>
                <a:srgbClr val="000000"/>
              </a:buClr>
              <a:buSzPts val="900"/>
              <a:buFont typeface="Arial"/>
              <a:buNone/>
            </a:pPr>
            <a:endParaRPr sz="900" b="0" i="0" u="none" strike="noStrike" cap="none">
              <a:solidFill>
                <a:srgbClr val="000000"/>
              </a:solidFill>
              <a:latin typeface="Arial"/>
              <a:ea typeface="Arial"/>
              <a:cs typeface="Arial"/>
              <a:sym typeface="Arial"/>
            </a:endParaRPr>
          </a:p>
        </p:txBody>
      </p:sp>
      <p:sp>
        <p:nvSpPr>
          <p:cNvPr id="20" name="Google Shape;388;g2588f71ec7f_0_423">
            <a:extLst>
              <a:ext uri="{FF2B5EF4-FFF2-40B4-BE49-F238E27FC236}">
                <a16:creationId xmlns:a16="http://schemas.microsoft.com/office/drawing/2014/main" id="{5E8EED42-F138-A47D-2B60-F7F58EDF3A32}"/>
              </a:ext>
            </a:extLst>
          </p:cNvPr>
          <p:cNvSpPr txBox="1"/>
          <p:nvPr/>
        </p:nvSpPr>
        <p:spPr>
          <a:xfrm>
            <a:off x="181954" y="3985351"/>
            <a:ext cx="1539325" cy="1078737"/>
          </a:xfrm>
          <a:prstGeom prst="rect">
            <a:avLst/>
          </a:prstGeom>
          <a:solidFill>
            <a:srgbClr val="E5C486"/>
          </a:solidFill>
          <a:ln>
            <a:noFill/>
          </a:ln>
        </p:spPr>
        <p:txBody>
          <a:bodyPr spcFirstLastPara="1" wrap="square" lIns="60950" tIns="60950" rIns="60950" bIns="60950" anchor="t" anchorCtr="0">
            <a:spAutoFit/>
          </a:bodyPr>
          <a:lstStyle/>
          <a:p>
            <a:pPr algn="ctr">
              <a:lnSpc>
                <a:spcPct val="115000"/>
              </a:lnSpc>
              <a:buClr>
                <a:schemeClr val="dk1"/>
              </a:buClr>
              <a:buSzPts val="1100"/>
            </a:pPr>
            <a:r>
              <a:rPr lang="vi-VN" b="1" dirty="0">
                <a:solidFill>
                  <a:schemeClr val="dk1"/>
                </a:solidFill>
                <a:latin typeface="Josefin Sans"/>
                <a:ea typeface="Josefin Sans"/>
                <a:cs typeface="Josefin Sans"/>
                <a:sym typeface="Josefin Sans"/>
              </a:rPr>
              <a:t>Gene Ontology analysis</a:t>
            </a:r>
          </a:p>
        </p:txBody>
      </p:sp>
    </p:spTree>
    <p:extLst>
      <p:ext uri="{BB962C8B-B14F-4D97-AF65-F5344CB8AC3E}">
        <p14:creationId xmlns:p14="http://schemas.microsoft.com/office/powerpoint/2010/main" val="22311529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2D5644-2106-2DEE-F539-175A5E0CD7F3}"/>
              </a:ext>
            </a:extLst>
          </p:cNvPr>
          <p:cNvSpPr>
            <a:spLocks noGrp="1"/>
          </p:cNvSpPr>
          <p:nvPr>
            <p:ph type="sldNum" sz="quarter" idx="12"/>
          </p:nvPr>
        </p:nvSpPr>
        <p:spPr/>
        <p:txBody>
          <a:bodyPr/>
          <a:lstStyle/>
          <a:p>
            <a:fld id="{49AE70B2-8BF9-45C0-BB95-33D1B9D3A854}" type="slidenum">
              <a:rPr lang="zh-CN" altLang="en-US" smtClean="0"/>
              <a:t>34</a:t>
            </a:fld>
            <a:endParaRPr lang="zh-CN" altLang="en-US"/>
          </a:p>
        </p:txBody>
      </p:sp>
      <p:sp>
        <p:nvSpPr>
          <p:cNvPr id="5" name="Title 1">
            <a:extLst>
              <a:ext uri="{FF2B5EF4-FFF2-40B4-BE49-F238E27FC236}">
                <a16:creationId xmlns:a16="http://schemas.microsoft.com/office/drawing/2014/main" id="{6795DE9D-3B39-947A-57C8-EACFEBD14EF2}"/>
              </a:ext>
            </a:extLst>
          </p:cNvPr>
          <p:cNvSpPr txBox="1">
            <a:spLocks/>
          </p:cNvSpPr>
          <p:nvPr/>
        </p:nvSpPr>
        <p:spPr>
          <a:xfrm>
            <a:off x="606878" y="2766218"/>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Calibri Light" panose="020F0302020204030204" pitchFamily="34" charset="0"/>
                <a:ea typeface="+mj-ea"/>
                <a:cs typeface="+mj-cs"/>
              </a:defRPr>
            </a:lvl1pPr>
          </a:lstStyle>
          <a:p>
            <a:pPr algn="ctr"/>
            <a:r>
              <a:rPr lang="en-US" sz="4000" dirty="0"/>
              <a:t> Bulk ATAC-seq</a:t>
            </a:r>
          </a:p>
        </p:txBody>
      </p:sp>
    </p:spTree>
    <p:extLst>
      <p:ext uri="{BB962C8B-B14F-4D97-AF65-F5344CB8AC3E}">
        <p14:creationId xmlns:p14="http://schemas.microsoft.com/office/powerpoint/2010/main" val="2340913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13D571-02AE-EF31-FD7E-9031A33E263C}"/>
              </a:ext>
            </a:extLst>
          </p:cNvPr>
          <p:cNvSpPr>
            <a:spLocks noGrp="1"/>
          </p:cNvSpPr>
          <p:nvPr>
            <p:ph type="sldNum" sz="quarter" idx="12"/>
          </p:nvPr>
        </p:nvSpPr>
        <p:spPr/>
        <p:txBody>
          <a:bodyPr/>
          <a:lstStyle/>
          <a:p>
            <a:fld id="{49AE70B2-8BF9-45C0-BB95-33D1B9D3A854}" type="slidenum">
              <a:rPr lang="zh-CN" altLang="en-US" smtClean="0"/>
              <a:t>35</a:t>
            </a:fld>
            <a:endParaRPr lang="zh-CN" altLang="en-US"/>
          </a:p>
        </p:txBody>
      </p:sp>
      <p:pic>
        <p:nvPicPr>
          <p:cNvPr id="6146" name="Picture 2" descr="Accessibility regulation">
            <a:extLst>
              <a:ext uri="{FF2B5EF4-FFF2-40B4-BE49-F238E27FC236}">
                <a16:creationId xmlns:a16="http://schemas.microsoft.com/office/drawing/2014/main" id="{F70C1A16-1AA8-79EC-E7C6-F0329163D2C7}"/>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798318" y="217677"/>
            <a:ext cx="8595361" cy="601675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7E0ADB9-D97A-FC3A-5280-DBC1E6496EF9}"/>
              </a:ext>
            </a:extLst>
          </p:cNvPr>
          <p:cNvSpPr txBox="1"/>
          <p:nvPr/>
        </p:nvSpPr>
        <p:spPr>
          <a:xfrm>
            <a:off x="1049019" y="6370807"/>
            <a:ext cx="10093960" cy="369332"/>
          </a:xfrm>
          <a:prstGeom prst="rect">
            <a:avLst/>
          </a:prstGeom>
          <a:noFill/>
        </p:spPr>
        <p:txBody>
          <a:bodyPr wrap="square">
            <a:spAutoFit/>
          </a:bodyPr>
          <a:lstStyle/>
          <a:p>
            <a:pPr algn="ctr"/>
            <a:r>
              <a:rPr lang="en-US" b="0" i="1" dirty="0">
                <a:solidFill>
                  <a:srgbClr val="333333"/>
                </a:solidFill>
                <a:effectLst/>
                <a:latin typeface="-apple-system"/>
              </a:rPr>
              <a:t>Fig</a:t>
            </a:r>
            <a:r>
              <a:rPr lang="en-US" i="1" dirty="0">
                <a:solidFill>
                  <a:srgbClr val="333333"/>
                </a:solidFill>
                <a:latin typeface="-apple-system"/>
              </a:rPr>
              <a:t>ure. </a:t>
            </a:r>
            <a:r>
              <a:rPr lang="en-US" b="0" i="0" dirty="0">
                <a:solidFill>
                  <a:srgbClr val="333333"/>
                </a:solidFill>
                <a:effectLst/>
                <a:latin typeface="-apple-system"/>
              </a:rPr>
              <a:t>Overview of mechanisms influencing chromatin accessibility. Created with </a:t>
            </a:r>
            <a:r>
              <a:rPr lang="en-US" b="0" i="0" u="none" strike="noStrike" dirty="0">
                <a:solidFill>
                  <a:srgbClr val="333333"/>
                </a:solidFill>
                <a:effectLst/>
                <a:latin typeface="-apple-system"/>
                <a:hlinkClick r:id="rId3"/>
              </a:rPr>
              <a:t>BioRender.com</a:t>
            </a:r>
            <a:r>
              <a:rPr lang="en-US" b="0" i="0" dirty="0">
                <a:solidFill>
                  <a:srgbClr val="333333"/>
                </a:solidFill>
                <a:effectLst/>
                <a:latin typeface="-apple-system"/>
              </a:rPr>
              <a:t>.</a:t>
            </a:r>
            <a:endParaRPr lang="en-US" dirty="0"/>
          </a:p>
        </p:txBody>
      </p:sp>
    </p:spTree>
    <p:extLst>
      <p:ext uri="{BB962C8B-B14F-4D97-AF65-F5344CB8AC3E}">
        <p14:creationId xmlns:p14="http://schemas.microsoft.com/office/powerpoint/2010/main" val="41858093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170" name="Picture 2" descr="Fig. 1. Overview of an ATAC-seq seq experiment to assay regeneration-responsive chromatin.">
            <a:extLst>
              <a:ext uri="{FF2B5EF4-FFF2-40B4-BE49-F238E27FC236}">
                <a16:creationId xmlns:a16="http://schemas.microsoft.com/office/drawing/2014/main" id="{4AC04EEA-C2EB-3937-7120-8E1EC8BFA0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094732" y="305931"/>
            <a:ext cx="9860295" cy="557106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5C1851F-1B51-BF82-D5E6-97CC47A0988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9AE70B2-8BF9-45C0-BB95-33D1B9D3A854}" type="slidenum">
              <a:rPr lang="en-US" altLang="zh-CN" smtClean="0">
                <a:latin typeface="+mn-lt"/>
              </a:rPr>
              <a:pPr>
                <a:spcAft>
                  <a:spcPts val="600"/>
                </a:spcAft>
              </a:pPr>
              <a:t>36</a:t>
            </a:fld>
            <a:endParaRPr lang="en-US" altLang="zh-CN">
              <a:latin typeface="+mn-lt"/>
            </a:endParaRPr>
          </a:p>
        </p:txBody>
      </p:sp>
      <p:sp>
        <p:nvSpPr>
          <p:cNvPr id="6" name="TextBox 5">
            <a:extLst>
              <a:ext uri="{FF2B5EF4-FFF2-40B4-BE49-F238E27FC236}">
                <a16:creationId xmlns:a16="http://schemas.microsoft.com/office/drawing/2014/main" id="{4B093BBE-2BE3-8196-9A7B-4540B762F97F}"/>
              </a:ext>
            </a:extLst>
          </p:cNvPr>
          <p:cNvSpPr txBox="1"/>
          <p:nvPr/>
        </p:nvSpPr>
        <p:spPr>
          <a:xfrm>
            <a:off x="330200" y="6527621"/>
            <a:ext cx="9083040" cy="246221"/>
          </a:xfrm>
          <a:prstGeom prst="rect">
            <a:avLst/>
          </a:prstGeom>
          <a:noFill/>
        </p:spPr>
        <p:txBody>
          <a:bodyPr wrap="square">
            <a:spAutoFit/>
          </a:bodyPr>
          <a:lstStyle/>
          <a:p>
            <a:r>
              <a:rPr lang="en-US" sz="1000" dirty="0"/>
              <a:t>https://www.ncbi.nlm.nih.gov/books/NBK586944/figure/ch29.Fig1/?report=objectonly</a:t>
            </a:r>
          </a:p>
        </p:txBody>
      </p:sp>
      <p:sp>
        <p:nvSpPr>
          <p:cNvPr id="8" name="TextBox 7">
            <a:extLst>
              <a:ext uri="{FF2B5EF4-FFF2-40B4-BE49-F238E27FC236}">
                <a16:creationId xmlns:a16="http://schemas.microsoft.com/office/drawing/2014/main" id="{90986C69-A38D-1182-A1DD-338FB2AC23CB}"/>
              </a:ext>
            </a:extLst>
          </p:cNvPr>
          <p:cNvSpPr txBox="1"/>
          <p:nvPr/>
        </p:nvSpPr>
        <p:spPr>
          <a:xfrm>
            <a:off x="1856731" y="6017643"/>
            <a:ext cx="9860295" cy="369332"/>
          </a:xfrm>
          <a:prstGeom prst="rect">
            <a:avLst/>
          </a:prstGeom>
          <a:noFill/>
        </p:spPr>
        <p:txBody>
          <a:bodyPr wrap="square">
            <a:spAutoFit/>
          </a:bodyPr>
          <a:lstStyle/>
          <a:p>
            <a:r>
              <a:rPr lang="en-US" b="0" i="0" dirty="0">
                <a:solidFill>
                  <a:srgbClr val="000000"/>
                </a:solidFill>
                <a:effectLst/>
                <a:latin typeface="Times New Roman" panose="02020603050405020304" pitchFamily="18" charset="0"/>
              </a:rPr>
              <a:t>Figure. Overview of an ATAC-seq seq experiment to assay regeneration-responsive chromatin.</a:t>
            </a:r>
            <a:endParaRPr lang="en-US" dirty="0"/>
          </a:p>
        </p:txBody>
      </p:sp>
    </p:spTree>
    <p:extLst>
      <p:ext uri="{BB962C8B-B14F-4D97-AF65-F5344CB8AC3E}">
        <p14:creationId xmlns:p14="http://schemas.microsoft.com/office/powerpoint/2010/main" val="30366645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5C1851F-1B51-BF82-D5E6-97CC47A0988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49AE70B2-8BF9-45C0-BB95-33D1B9D3A854}" type="slidenum">
              <a:rPr lang="en-US" altLang="zh-CN" smtClean="0">
                <a:latin typeface="+mn-lt"/>
              </a:rPr>
              <a:pPr>
                <a:spcAft>
                  <a:spcPts val="600"/>
                </a:spcAft>
              </a:pPr>
              <a:t>37</a:t>
            </a:fld>
            <a:endParaRPr lang="en-US" altLang="zh-CN">
              <a:latin typeface="+mn-lt"/>
            </a:endParaRPr>
          </a:p>
        </p:txBody>
      </p:sp>
      <p:sp>
        <p:nvSpPr>
          <p:cNvPr id="6" name="TextBox 5">
            <a:extLst>
              <a:ext uri="{FF2B5EF4-FFF2-40B4-BE49-F238E27FC236}">
                <a16:creationId xmlns:a16="http://schemas.microsoft.com/office/drawing/2014/main" id="{4B093BBE-2BE3-8196-9A7B-4540B762F97F}"/>
              </a:ext>
            </a:extLst>
          </p:cNvPr>
          <p:cNvSpPr txBox="1"/>
          <p:nvPr/>
        </p:nvSpPr>
        <p:spPr>
          <a:xfrm>
            <a:off x="330200" y="6527621"/>
            <a:ext cx="9083040" cy="246221"/>
          </a:xfrm>
          <a:prstGeom prst="rect">
            <a:avLst/>
          </a:prstGeom>
          <a:noFill/>
        </p:spPr>
        <p:txBody>
          <a:bodyPr wrap="square">
            <a:spAutoFit/>
          </a:bodyPr>
          <a:lstStyle/>
          <a:p>
            <a:r>
              <a:rPr lang="en-US" sz="1000" dirty="0"/>
              <a:t>https://www.nature.com/articles/s41596-022-00692-9</a:t>
            </a:r>
          </a:p>
        </p:txBody>
      </p:sp>
      <p:sp>
        <p:nvSpPr>
          <p:cNvPr id="8" name="TextBox 7">
            <a:extLst>
              <a:ext uri="{FF2B5EF4-FFF2-40B4-BE49-F238E27FC236}">
                <a16:creationId xmlns:a16="http://schemas.microsoft.com/office/drawing/2014/main" id="{90986C69-A38D-1182-A1DD-338FB2AC23CB}"/>
              </a:ext>
            </a:extLst>
          </p:cNvPr>
          <p:cNvSpPr txBox="1"/>
          <p:nvPr/>
        </p:nvSpPr>
        <p:spPr>
          <a:xfrm>
            <a:off x="1369051" y="5987018"/>
            <a:ext cx="9860295" cy="369332"/>
          </a:xfrm>
          <a:prstGeom prst="rect">
            <a:avLst/>
          </a:prstGeom>
          <a:noFill/>
        </p:spPr>
        <p:txBody>
          <a:bodyPr wrap="square">
            <a:spAutoFit/>
          </a:bodyPr>
          <a:lstStyle/>
          <a:p>
            <a:pPr algn="ctr"/>
            <a:r>
              <a:rPr lang="en-US" b="0" i="0" dirty="0">
                <a:solidFill>
                  <a:srgbClr val="000000"/>
                </a:solidFill>
                <a:effectLst/>
                <a:latin typeface="Times New Roman" panose="02020603050405020304" pitchFamily="18" charset="0"/>
              </a:rPr>
              <a:t>Figure. Schematic of the ATAC-seq transposition reaction and library preparation.</a:t>
            </a:r>
            <a:endParaRPr lang="en-US" dirty="0"/>
          </a:p>
        </p:txBody>
      </p:sp>
      <p:pic>
        <p:nvPicPr>
          <p:cNvPr id="8194" name="Picture 2" descr="Chromatin accessibility profiling by ATAC-seq | Nature Protocols">
            <a:extLst>
              <a:ext uri="{FF2B5EF4-FFF2-40B4-BE49-F238E27FC236}">
                <a16:creationId xmlns:a16="http://schemas.microsoft.com/office/drawing/2014/main" id="{72B09309-0DD8-3A2F-5505-BF7438D198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58719" y="434586"/>
            <a:ext cx="7054049" cy="5232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9956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E4E0F-8AD1-0634-FBD9-6A54727EF274}"/>
              </a:ext>
            </a:extLst>
          </p:cNvPr>
          <p:cNvSpPr>
            <a:spLocks noGrp="1"/>
          </p:cNvSpPr>
          <p:nvPr>
            <p:ph type="title"/>
          </p:nvPr>
        </p:nvSpPr>
        <p:spPr>
          <a:xfrm>
            <a:off x="647700" y="258445"/>
            <a:ext cx="10515600" cy="859155"/>
          </a:xfrm>
        </p:spPr>
        <p:txBody>
          <a:bodyPr>
            <a:normAutofit/>
          </a:bodyPr>
          <a:lstStyle/>
          <a:p>
            <a:pPr algn="ctr"/>
            <a:r>
              <a:rPr lang="en-US" sz="5400" dirty="0"/>
              <a:t>Bulk ATAC-seq analysis</a:t>
            </a:r>
          </a:p>
        </p:txBody>
      </p:sp>
      <p:sp>
        <p:nvSpPr>
          <p:cNvPr id="4" name="Slide Number Placeholder 3">
            <a:extLst>
              <a:ext uri="{FF2B5EF4-FFF2-40B4-BE49-F238E27FC236}">
                <a16:creationId xmlns:a16="http://schemas.microsoft.com/office/drawing/2014/main" id="{C8F6AA71-48BA-CF1A-AF10-B016794B47FA}"/>
              </a:ext>
            </a:extLst>
          </p:cNvPr>
          <p:cNvSpPr>
            <a:spLocks noGrp="1"/>
          </p:cNvSpPr>
          <p:nvPr>
            <p:ph type="sldNum" sz="quarter" idx="12"/>
          </p:nvPr>
        </p:nvSpPr>
        <p:spPr/>
        <p:txBody>
          <a:bodyPr/>
          <a:lstStyle/>
          <a:p>
            <a:fld id="{49AE70B2-8BF9-45C0-BB95-33D1B9D3A854}" type="slidenum">
              <a:rPr lang="zh-CN" altLang="en-US" smtClean="0"/>
              <a:t>38</a:t>
            </a:fld>
            <a:endParaRPr lang="zh-CN" altLang="en-US"/>
          </a:p>
        </p:txBody>
      </p:sp>
      <p:pic>
        <p:nvPicPr>
          <p:cNvPr id="3074" name="Picture 2">
            <a:extLst>
              <a:ext uri="{FF2B5EF4-FFF2-40B4-BE49-F238E27FC236}">
                <a16:creationId xmlns:a16="http://schemas.microsoft.com/office/drawing/2014/main" id="{06EED3CA-5DB9-F825-2C01-5A1746AA549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179"/>
          <a:stretch/>
        </p:blipFill>
        <p:spPr bwMode="auto">
          <a:xfrm>
            <a:off x="533401" y="1175544"/>
            <a:ext cx="11044850" cy="501221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2D69D801-1FA0-D09E-754B-5E638C1295E0}"/>
              </a:ext>
            </a:extLst>
          </p:cNvPr>
          <p:cNvSpPr txBox="1"/>
          <p:nvPr/>
        </p:nvSpPr>
        <p:spPr>
          <a:xfrm>
            <a:off x="533401" y="6354247"/>
            <a:ext cx="6096000" cy="369332"/>
          </a:xfrm>
          <a:prstGeom prst="rect">
            <a:avLst/>
          </a:prstGeom>
          <a:noFill/>
        </p:spPr>
        <p:txBody>
          <a:bodyPr wrap="square">
            <a:spAutoFit/>
          </a:bodyPr>
          <a:lstStyle/>
          <a:p>
            <a:r>
              <a:rPr lang="en-US" dirty="0"/>
              <a:t>DOI:10.1093/bioinformatics/bty141</a:t>
            </a:r>
          </a:p>
        </p:txBody>
      </p:sp>
    </p:spTree>
    <p:extLst>
      <p:ext uri="{BB962C8B-B14F-4D97-AF65-F5344CB8AC3E}">
        <p14:creationId xmlns:p14="http://schemas.microsoft.com/office/powerpoint/2010/main" val="359032044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62D5644-2106-2DEE-F539-175A5E0CD7F3}"/>
              </a:ext>
            </a:extLst>
          </p:cNvPr>
          <p:cNvSpPr>
            <a:spLocks noGrp="1"/>
          </p:cNvSpPr>
          <p:nvPr>
            <p:ph type="sldNum" sz="quarter" idx="12"/>
          </p:nvPr>
        </p:nvSpPr>
        <p:spPr/>
        <p:txBody>
          <a:bodyPr/>
          <a:lstStyle/>
          <a:p>
            <a:fld id="{49AE70B2-8BF9-45C0-BB95-33D1B9D3A854}" type="slidenum">
              <a:rPr lang="zh-CN" altLang="en-US" smtClean="0"/>
              <a:t>39</a:t>
            </a:fld>
            <a:endParaRPr lang="zh-CN" altLang="en-US"/>
          </a:p>
        </p:txBody>
      </p:sp>
      <p:sp>
        <p:nvSpPr>
          <p:cNvPr id="5" name="Title 1">
            <a:extLst>
              <a:ext uri="{FF2B5EF4-FFF2-40B4-BE49-F238E27FC236}">
                <a16:creationId xmlns:a16="http://schemas.microsoft.com/office/drawing/2014/main" id="{6795DE9D-3B39-947A-57C8-EACFEBD14EF2}"/>
              </a:ext>
            </a:extLst>
          </p:cNvPr>
          <p:cNvSpPr txBox="1">
            <a:spLocks/>
          </p:cNvSpPr>
          <p:nvPr/>
        </p:nvSpPr>
        <p:spPr>
          <a:xfrm>
            <a:off x="606878" y="2766218"/>
            <a:ext cx="10515600" cy="1325563"/>
          </a:xfrm>
          <a:prstGeom prst="rect">
            <a:avLst/>
          </a:prstGeom>
        </p:spPr>
        <p:txBody>
          <a:bodyPr vert="horz" lIns="91440" tIns="45720" rIns="91440" bIns="45720" rtlCol="0" anchor="ctr" anchorCtr="0">
            <a:normAutofit/>
          </a:bodyPr>
          <a:lstStyle>
            <a:lvl1pPr algn="l" defTabSz="914400" rtl="0" eaLnBrk="1" latinLnBrk="0" hangingPunct="1">
              <a:lnSpc>
                <a:spcPct val="90000"/>
              </a:lnSpc>
              <a:spcBef>
                <a:spcPct val="0"/>
              </a:spcBef>
              <a:buNone/>
              <a:defRPr sz="2400" b="1" kern="1200">
                <a:solidFill>
                  <a:schemeClr val="tx1"/>
                </a:solidFill>
                <a:effectLst>
                  <a:outerShdw blurRad="38100" dist="38100" dir="2700000" algn="tl">
                    <a:srgbClr val="000000">
                      <a:alpha val="43137"/>
                    </a:srgbClr>
                  </a:outerShdw>
                </a:effectLst>
                <a:latin typeface="Calibri Light" panose="020F0302020204030204" pitchFamily="34" charset="0"/>
                <a:ea typeface="+mj-ea"/>
                <a:cs typeface="+mj-cs"/>
              </a:defRPr>
            </a:lvl1pPr>
          </a:lstStyle>
          <a:p>
            <a:pPr algn="ctr"/>
            <a:r>
              <a:rPr lang="en-US" sz="4000" dirty="0"/>
              <a:t> Single-cell ATAC-seq</a:t>
            </a:r>
          </a:p>
        </p:txBody>
      </p:sp>
    </p:spTree>
    <p:extLst>
      <p:ext uri="{BB962C8B-B14F-4D97-AF65-F5344CB8AC3E}">
        <p14:creationId xmlns:p14="http://schemas.microsoft.com/office/powerpoint/2010/main" val="1354205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032148" y="451504"/>
            <a:ext cx="7339693" cy="619125"/>
          </a:xfrm>
        </p:spPr>
        <p:txBody>
          <a:bodyPr>
            <a:noAutofit/>
          </a:bodyPr>
          <a:lstStyle/>
          <a:p>
            <a:pPr algn="l"/>
            <a:r>
              <a:rPr lang="en-US" altLang="en-US" sz="3600" b="1" dirty="0">
                <a:sym typeface="+mn-ea"/>
              </a:rPr>
              <a:t>Acknowledgement</a:t>
            </a:r>
          </a:p>
        </p:txBody>
      </p:sp>
      <p:sp>
        <p:nvSpPr>
          <p:cNvPr id="4" name="Text Box 3"/>
          <p:cNvSpPr txBox="1"/>
          <p:nvPr/>
        </p:nvSpPr>
        <p:spPr>
          <a:xfrm>
            <a:off x="1102927" y="1937791"/>
            <a:ext cx="4143987" cy="4401205"/>
          </a:xfrm>
          <a:prstGeom prst="rect">
            <a:avLst/>
          </a:prstGeom>
          <a:noFill/>
        </p:spPr>
        <p:txBody>
          <a:bodyPr wrap="square" rtlCol="0" anchor="t">
            <a:spAutoFit/>
          </a:bodyPr>
          <a:lstStyle/>
          <a:p>
            <a:r>
              <a:rPr lang="en-US" altLang="en-US" sz="2000" b="1" dirty="0">
                <a:latin typeface="Calibri Light" panose="020F0302020204030204" pitchFamily="34" charset="0"/>
              </a:rPr>
              <a:t>All patients who donate samples</a:t>
            </a:r>
          </a:p>
          <a:p>
            <a:r>
              <a:rPr lang="en-US" altLang="en-US" sz="2000" b="1" dirty="0">
                <a:latin typeface="Calibri Light" panose="020F0302020204030204" pitchFamily="34" charset="0"/>
                <a:sym typeface="+mn-ea"/>
              </a:rPr>
              <a:t>All member of Prof. Susan Clark lab</a:t>
            </a:r>
          </a:p>
          <a:p>
            <a:pPr marL="285750" indent="-285750">
              <a:buFont typeface="Arial" panose="020B0604020202020204" pitchFamily="34" charset="0"/>
              <a:buChar char="•"/>
            </a:pPr>
            <a:r>
              <a:rPr lang="en-US" altLang="en-US" sz="2000" dirty="0">
                <a:latin typeface="Calibri Light" panose="020F0302020204030204" pitchFamily="34" charset="0"/>
                <a:sym typeface="+mn-ea"/>
              </a:rPr>
              <a:t>Prof. Susan Clark</a:t>
            </a:r>
          </a:p>
          <a:p>
            <a:pPr marL="285750" indent="-285750">
              <a:buFont typeface="Arial" panose="020B0604020202020204" pitchFamily="34" charset="0"/>
              <a:buChar char="•"/>
            </a:pPr>
            <a:r>
              <a:rPr lang="en-US" altLang="en-US" sz="2000" dirty="0">
                <a:latin typeface="Calibri Light" panose="020F0302020204030204" pitchFamily="34" charset="0"/>
                <a:sym typeface="+mn-ea"/>
              </a:rPr>
              <a:t>Dr Clare</a:t>
            </a:r>
          </a:p>
          <a:p>
            <a:pPr marL="285750" indent="-285750">
              <a:buFont typeface="Arial" panose="020B0604020202020204" pitchFamily="34" charset="0"/>
              <a:buChar char="•"/>
            </a:pPr>
            <a:r>
              <a:rPr lang="en-US" altLang="en-US" sz="2000" dirty="0">
                <a:latin typeface="Calibri Light" panose="020F0302020204030204" pitchFamily="34" charset="0"/>
                <a:sym typeface="+mn-ea"/>
              </a:rPr>
              <a:t>Dr Ruth</a:t>
            </a:r>
          </a:p>
          <a:p>
            <a:pPr marL="285750" indent="-285750">
              <a:buFont typeface="Arial" panose="020B0604020202020204" pitchFamily="34" charset="0"/>
              <a:buChar char="•"/>
            </a:pPr>
            <a:r>
              <a:rPr lang="en-US" altLang="en-US" sz="2000" dirty="0">
                <a:latin typeface="Calibri Light" panose="020F0302020204030204" pitchFamily="34" charset="0"/>
                <a:sym typeface="+mn-ea"/>
              </a:rPr>
              <a:t>Jenny</a:t>
            </a:r>
          </a:p>
          <a:p>
            <a:pPr marL="285750" indent="-285750">
              <a:buFont typeface="Arial" panose="020B0604020202020204" pitchFamily="34" charset="0"/>
              <a:buChar char="•"/>
            </a:pPr>
            <a:r>
              <a:rPr lang="en-US" altLang="en-US" sz="2000" dirty="0" err="1">
                <a:latin typeface="Calibri Light" panose="020F0302020204030204" pitchFamily="34" charset="0"/>
                <a:sym typeface="+mn-ea"/>
              </a:rPr>
              <a:t>Wenija</a:t>
            </a:r>
            <a:endParaRPr lang="en-US" altLang="en-US" sz="2000" dirty="0">
              <a:latin typeface="Calibri Light" panose="020F0302020204030204" pitchFamily="34" charset="0"/>
              <a:sym typeface="+mn-ea"/>
            </a:endParaRPr>
          </a:p>
          <a:p>
            <a:pPr marL="285750" indent="-285750">
              <a:buFont typeface="Arial" panose="020B0604020202020204" pitchFamily="34" charset="0"/>
              <a:buChar char="•"/>
            </a:pPr>
            <a:r>
              <a:rPr lang="en-US" altLang="en-US" sz="2000" dirty="0">
                <a:latin typeface="Calibri Light" panose="020F0302020204030204" pitchFamily="34" charset="0"/>
                <a:sym typeface="+mn-ea"/>
              </a:rPr>
              <a:t>Dilys</a:t>
            </a:r>
          </a:p>
          <a:p>
            <a:pPr marL="285750" indent="-285750">
              <a:buFont typeface="Arial" panose="020B0604020202020204" pitchFamily="34" charset="0"/>
              <a:buChar char="•"/>
            </a:pPr>
            <a:r>
              <a:rPr lang="en-US" altLang="en-US" sz="2000" dirty="0">
                <a:latin typeface="Calibri Light" panose="020F0302020204030204" pitchFamily="34" charset="0"/>
                <a:sym typeface="+mn-ea"/>
              </a:rPr>
              <a:t>Dr Qian</a:t>
            </a:r>
          </a:p>
          <a:p>
            <a:pPr marL="285750" indent="-285750">
              <a:buFont typeface="Arial" panose="020B0604020202020204" pitchFamily="34" charset="0"/>
              <a:buChar char="•"/>
            </a:pPr>
            <a:r>
              <a:rPr lang="en-US" altLang="en-US" sz="2000" dirty="0">
                <a:latin typeface="Calibri Light" panose="020F0302020204030204" pitchFamily="34" charset="0"/>
                <a:sym typeface="+mn-ea"/>
              </a:rPr>
              <a:t>Dr Amanda</a:t>
            </a:r>
          </a:p>
          <a:p>
            <a:pPr marL="285750" indent="-285750">
              <a:buFont typeface="Arial" panose="020B0604020202020204" pitchFamily="34" charset="0"/>
              <a:buChar char="•"/>
            </a:pPr>
            <a:r>
              <a:rPr lang="en-US" altLang="en-US" sz="2000" dirty="0">
                <a:latin typeface="Calibri Light" panose="020F0302020204030204" pitchFamily="34" charset="0"/>
                <a:sym typeface="+mn-ea"/>
              </a:rPr>
              <a:t>Dr Jo</a:t>
            </a:r>
          </a:p>
          <a:p>
            <a:pPr marL="285750" indent="-285750">
              <a:buFont typeface="Arial" panose="020B0604020202020204" pitchFamily="34" charset="0"/>
              <a:buChar char="•"/>
            </a:pPr>
            <a:r>
              <a:rPr lang="en-US" altLang="en-US" sz="2000" dirty="0">
                <a:latin typeface="Calibri Light" panose="020F0302020204030204" pitchFamily="34" charset="0"/>
                <a:sym typeface="+mn-ea"/>
              </a:rPr>
              <a:t>Dr Braydon</a:t>
            </a:r>
          </a:p>
          <a:p>
            <a:pPr marL="285750" indent="-285750">
              <a:buFont typeface="Arial" panose="020B0604020202020204" pitchFamily="34" charset="0"/>
              <a:buChar char="•"/>
            </a:pPr>
            <a:r>
              <a:rPr lang="en-US" altLang="en-US" sz="2000" dirty="0">
                <a:latin typeface="Calibri Light" panose="020F0302020204030204" pitchFamily="34" charset="0"/>
                <a:sym typeface="+mn-ea"/>
              </a:rPr>
              <a:t>Dr </a:t>
            </a:r>
            <a:r>
              <a:rPr lang="en-US" altLang="en-US" sz="2000" dirty="0" err="1">
                <a:latin typeface="Calibri Light" panose="020F0302020204030204" pitchFamily="34" charset="0"/>
                <a:sym typeface="+mn-ea"/>
              </a:rPr>
              <a:t>Shalima</a:t>
            </a:r>
            <a:endParaRPr lang="en-US" altLang="en-US" sz="2000" dirty="0">
              <a:latin typeface="Calibri Light" panose="020F0302020204030204" pitchFamily="34" charset="0"/>
              <a:sym typeface="+mn-ea"/>
            </a:endParaRPr>
          </a:p>
          <a:p>
            <a:endParaRPr lang="en-US" altLang="en-US" sz="2000" dirty="0">
              <a:latin typeface="Calibri Light" panose="020F0302020204030204" pitchFamily="34" charset="0"/>
            </a:endParaRPr>
          </a:p>
        </p:txBody>
      </p:sp>
      <p:pic>
        <p:nvPicPr>
          <p:cNvPr id="2" name="Picture 1"/>
          <p:cNvPicPr>
            <a:picLocks noChangeAspect="1"/>
          </p:cNvPicPr>
          <p:nvPr/>
        </p:nvPicPr>
        <p:blipFill>
          <a:blip r:embed="rId2"/>
          <a:stretch>
            <a:fillRect/>
          </a:stretch>
        </p:blipFill>
        <p:spPr>
          <a:xfrm>
            <a:off x="6570764" y="804117"/>
            <a:ext cx="1913866" cy="810063"/>
          </a:xfrm>
          <a:prstGeom prst="rect">
            <a:avLst/>
          </a:prstGeom>
        </p:spPr>
      </p:pic>
      <p:pic>
        <p:nvPicPr>
          <p:cNvPr id="6" name="Picture 5"/>
          <p:cNvPicPr>
            <a:picLocks noChangeAspect="1"/>
          </p:cNvPicPr>
          <p:nvPr/>
        </p:nvPicPr>
        <p:blipFill>
          <a:blip r:embed="rId3"/>
          <a:stretch>
            <a:fillRect/>
          </a:stretch>
        </p:blipFill>
        <p:spPr>
          <a:xfrm>
            <a:off x="5246914" y="804117"/>
            <a:ext cx="806262" cy="810064"/>
          </a:xfrm>
          <a:prstGeom prst="rect">
            <a:avLst/>
          </a:prstGeom>
        </p:spPr>
      </p:pic>
      <p:pic>
        <p:nvPicPr>
          <p:cNvPr id="13" name="Picture 12"/>
          <p:cNvPicPr>
            <a:picLocks noChangeAspect="1"/>
          </p:cNvPicPr>
          <p:nvPr/>
        </p:nvPicPr>
        <p:blipFill>
          <a:blip r:embed="rId4"/>
          <a:stretch>
            <a:fillRect/>
          </a:stretch>
        </p:blipFill>
        <p:spPr>
          <a:xfrm>
            <a:off x="5792954" y="2118492"/>
            <a:ext cx="5383352" cy="4037702"/>
          </a:xfrm>
          <a:prstGeom prst="rect">
            <a:avLst/>
          </a:prstGeom>
        </p:spPr>
      </p:pic>
      <p:grpSp>
        <p:nvGrpSpPr>
          <p:cNvPr id="8" name="Group 7"/>
          <p:cNvGrpSpPr/>
          <p:nvPr/>
        </p:nvGrpSpPr>
        <p:grpSpPr>
          <a:xfrm>
            <a:off x="9002218" y="804117"/>
            <a:ext cx="2531448" cy="810064"/>
            <a:chOff x="6916927" y="741817"/>
            <a:chExt cx="3171528" cy="1014890"/>
          </a:xfrm>
        </p:grpSpPr>
        <p:sp>
          <p:nvSpPr>
            <p:cNvPr id="7" name="Rectangle 6"/>
            <p:cNvSpPr/>
            <p:nvPr/>
          </p:nvSpPr>
          <p:spPr>
            <a:xfrm>
              <a:off x="6916927" y="741817"/>
              <a:ext cx="3171528" cy="1014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pic>
          <p:nvPicPr>
            <p:cNvPr id="1028" name="Picture 4" descr="garvan-logo-signatur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6927" y="741818"/>
              <a:ext cx="3171528" cy="10148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034854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7A66B6-BC4B-A12C-9167-0CEBACC5FC12}"/>
              </a:ext>
            </a:extLst>
          </p:cNvPr>
          <p:cNvSpPr>
            <a:spLocks noGrp="1"/>
          </p:cNvSpPr>
          <p:nvPr>
            <p:ph type="title"/>
          </p:nvPr>
        </p:nvSpPr>
        <p:spPr>
          <a:xfrm>
            <a:off x="647700" y="258445"/>
            <a:ext cx="10515600" cy="1275715"/>
          </a:xfrm>
        </p:spPr>
        <p:txBody>
          <a:bodyPr>
            <a:normAutofit/>
          </a:bodyPr>
          <a:lstStyle/>
          <a:p>
            <a:pPr algn="ctr"/>
            <a:r>
              <a:rPr lang="en-US" sz="5400" dirty="0" err="1"/>
              <a:t>scATAC</a:t>
            </a:r>
            <a:r>
              <a:rPr lang="en-US" sz="5400" dirty="0"/>
              <a:t>-seq analysis</a:t>
            </a:r>
          </a:p>
        </p:txBody>
      </p:sp>
      <p:sp>
        <p:nvSpPr>
          <p:cNvPr id="4" name="Slide Number Placeholder 3">
            <a:extLst>
              <a:ext uri="{FF2B5EF4-FFF2-40B4-BE49-F238E27FC236}">
                <a16:creationId xmlns:a16="http://schemas.microsoft.com/office/drawing/2014/main" id="{F0625902-7D3D-E811-F154-0AF1EA3F82D2}"/>
              </a:ext>
            </a:extLst>
          </p:cNvPr>
          <p:cNvSpPr>
            <a:spLocks noGrp="1"/>
          </p:cNvSpPr>
          <p:nvPr>
            <p:ph type="sldNum" sz="quarter" idx="12"/>
          </p:nvPr>
        </p:nvSpPr>
        <p:spPr/>
        <p:txBody>
          <a:bodyPr/>
          <a:lstStyle/>
          <a:p>
            <a:fld id="{49AE70B2-8BF9-45C0-BB95-33D1B9D3A854}" type="slidenum">
              <a:rPr lang="zh-CN" altLang="en-US" smtClean="0"/>
              <a:t>40</a:t>
            </a:fld>
            <a:endParaRPr lang="zh-CN" altLang="en-US"/>
          </a:p>
        </p:txBody>
      </p:sp>
      <p:pic>
        <p:nvPicPr>
          <p:cNvPr id="2050" name="Picture 2" descr="Comprehensive analysis of single cell ATAC-seq data with SnapATAC | Nature  Communications">
            <a:extLst>
              <a:ext uri="{FF2B5EF4-FFF2-40B4-BE49-F238E27FC236}">
                <a16:creationId xmlns:a16="http://schemas.microsoft.com/office/drawing/2014/main" id="{386DD994-39E5-8011-60BD-4B6140361F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93442" y="1734185"/>
            <a:ext cx="9444435"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33AA0C5-D669-FD98-CA21-179879C098E0}"/>
              </a:ext>
            </a:extLst>
          </p:cNvPr>
          <p:cNvSpPr txBox="1"/>
          <p:nvPr/>
        </p:nvSpPr>
        <p:spPr>
          <a:xfrm>
            <a:off x="3251200" y="6171684"/>
            <a:ext cx="6096000" cy="369332"/>
          </a:xfrm>
          <a:prstGeom prst="rect">
            <a:avLst/>
          </a:prstGeom>
          <a:noFill/>
        </p:spPr>
        <p:txBody>
          <a:bodyPr wrap="square">
            <a:spAutoFit/>
          </a:bodyPr>
          <a:lstStyle/>
          <a:p>
            <a:r>
              <a:rPr lang="en-US" b="1" i="0" dirty="0">
                <a:solidFill>
                  <a:srgbClr val="222222"/>
                </a:solidFill>
                <a:effectLst/>
                <a:latin typeface="-apple-system"/>
              </a:rPr>
              <a:t>Fig</a:t>
            </a:r>
            <a:r>
              <a:rPr lang="en-US" b="1" dirty="0">
                <a:solidFill>
                  <a:srgbClr val="222222"/>
                </a:solidFill>
                <a:latin typeface="-apple-system"/>
              </a:rPr>
              <a:t>ure</a:t>
            </a:r>
            <a:r>
              <a:rPr lang="en-US" b="1" i="0" dirty="0">
                <a:solidFill>
                  <a:srgbClr val="222222"/>
                </a:solidFill>
                <a:effectLst/>
                <a:latin typeface="-apple-system"/>
              </a:rPr>
              <a:t>: Schematic overview of </a:t>
            </a:r>
            <a:r>
              <a:rPr lang="en-US" b="1" i="0" dirty="0" err="1">
                <a:solidFill>
                  <a:srgbClr val="222222"/>
                </a:solidFill>
                <a:effectLst/>
                <a:latin typeface="-apple-system"/>
              </a:rPr>
              <a:t>SnapATAC</a:t>
            </a:r>
            <a:r>
              <a:rPr lang="en-US" b="1" i="0" dirty="0">
                <a:solidFill>
                  <a:srgbClr val="222222"/>
                </a:solidFill>
                <a:effectLst/>
                <a:latin typeface="-apple-system"/>
              </a:rPr>
              <a:t> analysis workflow.</a:t>
            </a:r>
            <a:endParaRPr lang="en-US" dirty="0"/>
          </a:p>
        </p:txBody>
      </p:sp>
    </p:spTree>
    <p:extLst>
      <p:ext uri="{BB962C8B-B14F-4D97-AF65-F5344CB8AC3E}">
        <p14:creationId xmlns:p14="http://schemas.microsoft.com/office/powerpoint/2010/main" val="24446131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8;p1">
            <a:extLst>
              <a:ext uri="{FF2B5EF4-FFF2-40B4-BE49-F238E27FC236}">
                <a16:creationId xmlns:a16="http://schemas.microsoft.com/office/drawing/2014/main" id="{95639E1E-496B-4813-A04C-83100BF3B88C}"/>
              </a:ext>
            </a:extLst>
          </p:cNvPr>
          <p:cNvSpPr/>
          <p:nvPr/>
        </p:nvSpPr>
        <p:spPr>
          <a:xfrm>
            <a:off x="0" y="0"/>
            <a:ext cx="12192000" cy="6170783"/>
          </a:xfrm>
          <a:prstGeom prst="rect">
            <a:avLst/>
          </a:prstGeom>
          <a:gradFill>
            <a:gsLst>
              <a:gs pos="0">
                <a:srgbClr val="4EB3CF"/>
              </a:gs>
              <a:gs pos="67000">
                <a:srgbClr val="44C1A3"/>
              </a:gs>
              <a:gs pos="100000">
                <a:srgbClr val="44C1A3"/>
              </a:gs>
            </a:gsLst>
            <a:lin ang="0" scaled="0"/>
          </a:gra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pic>
        <p:nvPicPr>
          <p:cNvPr id="10" name="Picture 9" descr="Graphical user interface, text&#10;&#10;Description automatically generated">
            <a:extLst>
              <a:ext uri="{FF2B5EF4-FFF2-40B4-BE49-F238E27FC236}">
                <a16:creationId xmlns:a16="http://schemas.microsoft.com/office/drawing/2014/main" id="{0B002E23-408E-4E6C-A204-CBBAAB107841}"/>
              </a:ext>
            </a:extLst>
          </p:cNvPr>
          <p:cNvPicPr>
            <a:picLocks noChangeAspect="1"/>
          </p:cNvPicPr>
          <p:nvPr/>
        </p:nvPicPr>
        <p:blipFill rotWithShape="1">
          <a:blip r:embed="rId2">
            <a:extLst>
              <a:ext uri="{28A0092B-C50C-407E-A947-70E740481C1C}">
                <a14:useLocalDpi xmlns:a14="http://schemas.microsoft.com/office/drawing/2010/main" val="0"/>
              </a:ext>
            </a:extLst>
          </a:blip>
          <a:srcRect l="11904" r="15036"/>
          <a:stretch/>
        </p:blipFill>
        <p:spPr>
          <a:xfrm>
            <a:off x="10283247" y="6217920"/>
            <a:ext cx="1908753" cy="640080"/>
          </a:xfrm>
          <a:prstGeom prst="rect">
            <a:avLst/>
          </a:prstGeom>
        </p:spPr>
      </p:pic>
      <p:pic>
        <p:nvPicPr>
          <p:cNvPr id="11" name="Google Shape;58;p1" descr="10x Genomics Showcases New Solutions at ASHG 2018">
            <a:extLst>
              <a:ext uri="{FF2B5EF4-FFF2-40B4-BE49-F238E27FC236}">
                <a16:creationId xmlns:a16="http://schemas.microsoft.com/office/drawing/2014/main" id="{1E4FD481-A37F-4A9C-93B2-55E2DA4F9301}"/>
              </a:ext>
            </a:extLst>
          </p:cNvPr>
          <p:cNvPicPr preferRelativeResize="0">
            <a:picLocks noChangeAspect="1"/>
          </p:cNvPicPr>
          <p:nvPr/>
        </p:nvPicPr>
        <p:blipFill rotWithShape="1">
          <a:blip r:embed="rId3">
            <a:alphaModFix/>
          </a:blip>
          <a:srcRect/>
          <a:stretch/>
        </p:blipFill>
        <p:spPr>
          <a:xfrm>
            <a:off x="376669" y="6343714"/>
            <a:ext cx="1267977" cy="294224"/>
          </a:xfrm>
          <a:prstGeom prst="rect">
            <a:avLst/>
          </a:prstGeom>
          <a:noFill/>
          <a:ln>
            <a:noFill/>
          </a:ln>
        </p:spPr>
      </p:pic>
      <p:cxnSp>
        <p:nvCxnSpPr>
          <p:cNvPr id="12" name="Straight Connector 11">
            <a:extLst>
              <a:ext uri="{FF2B5EF4-FFF2-40B4-BE49-F238E27FC236}">
                <a16:creationId xmlns:a16="http://schemas.microsoft.com/office/drawing/2014/main" id="{90D1EAD6-3FF7-4890-9189-B3D60FF72AD7}"/>
              </a:ext>
            </a:extLst>
          </p:cNvPr>
          <p:cNvCxnSpPr/>
          <p:nvPr/>
        </p:nvCxnSpPr>
        <p:spPr>
          <a:xfrm>
            <a:off x="0" y="6170786"/>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3079;p386">
            <a:extLst>
              <a:ext uri="{FF2B5EF4-FFF2-40B4-BE49-F238E27FC236}">
                <a16:creationId xmlns:a16="http://schemas.microsoft.com/office/drawing/2014/main" id="{2B190F44-7D54-4B7A-8809-CD2AA809EA80}"/>
              </a:ext>
            </a:extLst>
          </p:cNvPr>
          <p:cNvSpPr txBox="1">
            <a:spLocks/>
          </p:cNvSpPr>
          <p:nvPr/>
        </p:nvSpPr>
        <p:spPr>
          <a:xfrm>
            <a:off x="347030" y="280665"/>
            <a:ext cx="11278800" cy="699837"/>
          </a:xfrm>
          <a:prstGeom prst="rect">
            <a:avLst/>
          </a:prstGeom>
          <a:noFill/>
          <a:ln>
            <a:noFill/>
          </a:ln>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SzPts val="4200"/>
            </a:pPr>
            <a:r>
              <a:rPr lang="en-US" dirty="0">
                <a:solidFill>
                  <a:schemeClr val="bg1"/>
                </a:solidFill>
                <a:latin typeface="Bahnschrift SemiBold" panose="020B0502040204020203" pitchFamily="34" charset="0"/>
              </a:rPr>
              <a:t>Chromium </a:t>
            </a:r>
            <a:r>
              <a:rPr lang="en-US" dirty="0">
                <a:solidFill>
                  <a:srgbClr val="0070C0"/>
                </a:solidFill>
                <a:latin typeface="Bahnschrift SemiBold" panose="020B0502040204020203" pitchFamily="34" charset="0"/>
              </a:rPr>
              <a:t>Single Cell</a:t>
            </a:r>
          </a:p>
        </p:txBody>
      </p:sp>
      <p:pic>
        <p:nvPicPr>
          <p:cNvPr id="2" name="Picture 1">
            <a:extLst>
              <a:ext uri="{FF2B5EF4-FFF2-40B4-BE49-F238E27FC236}">
                <a16:creationId xmlns:a16="http://schemas.microsoft.com/office/drawing/2014/main" id="{700C553B-3DF4-41D5-7D66-75398BB79B1B}"/>
              </a:ext>
            </a:extLst>
          </p:cNvPr>
          <p:cNvPicPr>
            <a:picLocks noChangeAspect="1"/>
          </p:cNvPicPr>
          <p:nvPr/>
        </p:nvPicPr>
        <p:blipFill rotWithShape="1">
          <a:blip r:embed="rId4"/>
          <a:srcRect l="18253" t="19438" r="30151" b="17590"/>
          <a:stretch/>
        </p:blipFill>
        <p:spPr>
          <a:xfrm>
            <a:off x="2908448" y="1333040"/>
            <a:ext cx="6290632" cy="4318613"/>
          </a:xfrm>
          <a:prstGeom prst="rect">
            <a:avLst/>
          </a:prstGeom>
        </p:spPr>
      </p:pic>
    </p:spTree>
    <p:extLst>
      <p:ext uri="{BB962C8B-B14F-4D97-AF65-F5344CB8AC3E}">
        <p14:creationId xmlns:p14="http://schemas.microsoft.com/office/powerpoint/2010/main" val="18762037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patial Gene Expression - 10x Genomics">
            <a:extLst>
              <a:ext uri="{FF2B5EF4-FFF2-40B4-BE49-F238E27FC236}">
                <a16:creationId xmlns:a16="http://schemas.microsoft.com/office/drawing/2014/main" id="{DFA3E8E3-AF99-4857-498E-3B3209F18AF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25600" y="153613"/>
            <a:ext cx="9283383" cy="6572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727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FF665-811A-6ECE-93E8-1FBC97A6CEA8}"/>
              </a:ext>
            </a:extLst>
          </p:cNvPr>
          <p:cNvSpPr>
            <a:spLocks noGrp="1"/>
          </p:cNvSpPr>
          <p:nvPr>
            <p:ph type="title"/>
          </p:nvPr>
        </p:nvSpPr>
        <p:spPr/>
        <p:txBody>
          <a:bodyPr/>
          <a:lstStyle/>
          <a:p>
            <a:r>
              <a:rPr lang="en-US" sz="3600" b="1" dirty="0">
                <a:solidFill>
                  <a:schemeClr val="accent5">
                    <a:lumMod val="75000"/>
                  </a:schemeClr>
                </a:solidFill>
                <a:latin typeface="+mj-lt"/>
                <a:ea typeface="Open Sans" panose="020B0606030504020204" pitchFamily="34" charset="0"/>
                <a:cs typeface="Open Sans" panose="020B0606030504020204" pitchFamily="34" charset="0"/>
              </a:rPr>
              <a:t>Spatial transcriptomics with </a:t>
            </a:r>
            <a:r>
              <a:rPr lang="en-US" b="1" dirty="0" err="1">
                <a:latin typeface="+mj-lt"/>
              </a:rPr>
              <a:t>Visium</a:t>
            </a:r>
            <a:endParaRPr lang="en-US" b="1" dirty="0">
              <a:latin typeface="+mj-lt"/>
            </a:endParaRPr>
          </a:p>
        </p:txBody>
      </p:sp>
      <p:pic>
        <p:nvPicPr>
          <p:cNvPr id="4" name="Picture 3">
            <a:extLst>
              <a:ext uri="{FF2B5EF4-FFF2-40B4-BE49-F238E27FC236}">
                <a16:creationId xmlns:a16="http://schemas.microsoft.com/office/drawing/2014/main" id="{03086838-B8D7-00B5-5840-76BD3DC8DD08}"/>
              </a:ext>
            </a:extLst>
          </p:cNvPr>
          <p:cNvPicPr>
            <a:picLocks noChangeAspect="1"/>
          </p:cNvPicPr>
          <p:nvPr/>
        </p:nvPicPr>
        <p:blipFill rotWithShape="1">
          <a:blip r:embed="rId2"/>
          <a:srcRect l="6986" t="24292" r="5069" b="14155"/>
          <a:stretch/>
        </p:blipFill>
        <p:spPr>
          <a:xfrm>
            <a:off x="764088" y="1569094"/>
            <a:ext cx="10722279" cy="4221271"/>
          </a:xfrm>
          <a:prstGeom prst="rect">
            <a:avLst/>
          </a:prstGeom>
        </p:spPr>
      </p:pic>
      <p:pic>
        <p:nvPicPr>
          <p:cNvPr id="3" name="Picture 2" descr="Graphical user interface, text&#10;&#10;Description automatically generated">
            <a:extLst>
              <a:ext uri="{FF2B5EF4-FFF2-40B4-BE49-F238E27FC236}">
                <a16:creationId xmlns:a16="http://schemas.microsoft.com/office/drawing/2014/main" id="{4753D289-E08A-A910-EC6E-6BD0E4584EA6}"/>
              </a:ext>
            </a:extLst>
          </p:cNvPr>
          <p:cNvPicPr>
            <a:picLocks noChangeAspect="1"/>
          </p:cNvPicPr>
          <p:nvPr/>
        </p:nvPicPr>
        <p:blipFill rotWithShape="1">
          <a:blip r:embed="rId3">
            <a:extLst>
              <a:ext uri="{28A0092B-C50C-407E-A947-70E740481C1C}">
                <a14:useLocalDpi xmlns:a14="http://schemas.microsoft.com/office/drawing/2010/main" val="0"/>
              </a:ext>
            </a:extLst>
          </a:blip>
          <a:srcRect l="11904" r="15036"/>
          <a:stretch/>
        </p:blipFill>
        <p:spPr>
          <a:xfrm>
            <a:off x="10283247" y="6217920"/>
            <a:ext cx="1908753" cy="640080"/>
          </a:xfrm>
          <a:prstGeom prst="rect">
            <a:avLst/>
          </a:prstGeom>
        </p:spPr>
      </p:pic>
      <p:pic>
        <p:nvPicPr>
          <p:cNvPr id="6" name="Google Shape;58;p1" descr="10x Genomics Showcases New Solutions at ASHG 2018">
            <a:extLst>
              <a:ext uri="{FF2B5EF4-FFF2-40B4-BE49-F238E27FC236}">
                <a16:creationId xmlns:a16="http://schemas.microsoft.com/office/drawing/2014/main" id="{13E17E44-3218-A364-BD6C-10DB548E8A61}"/>
              </a:ext>
            </a:extLst>
          </p:cNvPr>
          <p:cNvPicPr preferRelativeResize="0">
            <a:picLocks noChangeAspect="1"/>
          </p:cNvPicPr>
          <p:nvPr/>
        </p:nvPicPr>
        <p:blipFill rotWithShape="1">
          <a:blip r:embed="rId4">
            <a:alphaModFix/>
          </a:blip>
          <a:srcRect/>
          <a:stretch/>
        </p:blipFill>
        <p:spPr>
          <a:xfrm>
            <a:off x="376669" y="6343714"/>
            <a:ext cx="1267977" cy="294224"/>
          </a:xfrm>
          <a:prstGeom prst="rect">
            <a:avLst/>
          </a:prstGeom>
          <a:noFill/>
          <a:ln>
            <a:noFill/>
          </a:ln>
        </p:spPr>
      </p:pic>
      <p:sp>
        <p:nvSpPr>
          <p:cNvPr id="5" name="TextBox 4">
            <a:extLst>
              <a:ext uri="{FF2B5EF4-FFF2-40B4-BE49-F238E27FC236}">
                <a16:creationId xmlns:a16="http://schemas.microsoft.com/office/drawing/2014/main" id="{05C223E4-254C-A584-4AB1-CE4F9E19B30E}"/>
              </a:ext>
            </a:extLst>
          </p:cNvPr>
          <p:cNvSpPr txBox="1"/>
          <p:nvPr/>
        </p:nvSpPr>
        <p:spPr>
          <a:xfrm>
            <a:off x="3992880" y="5557520"/>
            <a:ext cx="3820160" cy="369332"/>
          </a:xfrm>
          <a:prstGeom prst="rect">
            <a:avLst/>
          </a:prstGeom>
          <a:noFill/>
        </p:spPr>
        <p:txBody>
          <a:bodyPr wrap="square" rtlCol="0">
            <a:spAutoFit/>
          </a:bodyPr>
          <a:lstStyle/>
          <a:p>
            <a:pPr algn="ctr"/>
            <a:r>
              <a:rPr lang="vi-VN" dirty="0"/>
              <a:t>Where do </a:t>
            </a:r>
            <a:r>
              <a:rPr lang="vi-VN" b="1" dirty="0"/>
              <a:t>active T cells</a:t>
            </a:r>
            <a:r>
              <a:rPr lang="vi-VN" dirty="0"/>
              <a:t> Locate?</a:t>
            </a:r>
            <a:endParaRPr lang="en-US" dirty="0"/>
          </a:p>
        </p:txBody>
      </p:sp>
    </p:spTree>
    <p:extLst>
      <p:ext uri="{BB962C8B-B14F-4D97-AF65-F5344CB8AC3E}">
        <p14:creationId xmlns:p14="http://schemas.microsoft.com/office/powerpoint/2010/main" val="1104871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48;p1">
            <a:extLst>
              <a:ext uri="{FF2B5EF4-FFF2-40B4-BE49-F238E27FC236}">
                <a16:creationId xmlns:a16="http://schemas.microsoft.com/office/drawing/2014/main" id="{95639E1E-496B-4813-A04C-83100BF3B88C}"/>
              </a:ext>
            </a:extLst>
          </p:cNvPr>
          <p:cNvSpPr/>
          <p:nvPr/>
        </p:nvSpPr>
        <p:spPr>
          <a:xfrm>
            <a:off x="0" y="0"/>
            <a:ext cx="12192000" cy="6170783"/>
          </a:xfrm>
          <a:prstGeom prst="rect">
            <a:avLst/>
          </a:prstGeom>
          <a:gradFill>
            <a:gsLst>
              <a:gs pos="0">
                <a:srgbClr val="4EB3CF"/>
              </a:gs>
              <a:gs pos="67000">
                <a:srgbClr val="44C1A3"/>
              </a:gs>
              <a:gs pos="100000">
                <a:srgbClr val="44C1A3"/>
              </a:gs>
            </a:gsLst>
            <a:lin ang="0" scaled="0"/>
          </a:gradFill>
          <a:ln w="12700" cap="flat" cmpd="sng">
            <a:no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srgbClr val="FFFFFF"/>
              </a:solidFill>
              <a:effectLst/>
              <a:uLnTx/>
              <a:uFillTx/>
              <a:ea typeface="Calibri"/>
              <a:cs typeface="Calibri"/>
              <a:sym typeface="Calibri"/>
            </a:endParaRPr>
          </a:p>
        </p:txBody>
      </p:sp>
      <p:pic>
        <p:nvPicPr>
          <p:cNvPr id="10" name="Picture 9" descr="Graphical user interface, text&#10;&#10;Description automatically generated">
            <a:extLst>
              <a:ext uri="{FF2B5EF4-FFF2-40B4-BE49-F238E27FC236}">
                <a16:creationId xmlns:a16="http://schemas.microsoft.com/office/drawing/2014/main" id="{0B002E23-408E-4E6C-A204-CBBAAB107841}"/>
              </a:ext>
            </a:extLst>
          </p:cNvPr>
          <p:cNvPicPr>
            <a:picLocks noChangeAspect="1"/>
          </p:cNvPicPr>
          <p:nvPr/>
        </p:nvPicPr>
        <p:blipFill rotWithShape="1">
          <a:blip r:embed="rId2">
            <a:extLst>
              <a:ext uri="{28A0092B-C50C-407E-A947-70E740481C1C}">
                <a14:useLocalDpi xmlns:a14="http://schemas.microsoft.com/office/drawing/2010/main" val="0"/>
              </a:ext>
            </a:extLst>
          </a:blip>
          <a:srcRect l="11904" r="15036"/>
          <a:stretch/>
        </p:blipFill>
        <p:spPr>
          <a:xfrm>
            <a:off x="10283247" y="6217920"/>
            <a:ext cx="1908753" cy="640080"/>
          </a:xfrm>
          <a:prstGeom prst="rect">
            <a:avLst/>
          </a:prstGeom>
        </p:spPr>
      </p:pic>
      <p:pic>
        <p:nvPicPr>
          <p:cNvPr id="11" name="Google Shape;58;p1" descr="10x Genomics Showcases New Solutions at ASHG 2018">
            <a:extLst>
              <a:ext uri="{FF2B5EF4-FFF2-40B4-BE49-F238E27FC236}">
                <a16:creationId xmlns:a16="http://schemas.microsoft.com/office/drawing/2014/main" id="{1E4FD481-A37F-4A9C-93B2-55E2DA4F9301}"/>
              </a:ext>
            </a:extLst>
          </p:cNvPr>
          <p:cNvPicPr preferRelativeResize="0">
            <a:picLocks noChangeAspect="1"/>
          </p:cNvPicPr>
          <p:nvPr/>
        </p:nvPicPr>
        <p:blipFill rotWithShape="1">
          <a:blip r:embed="rId3">
            <a:alphaModFix/>
          </a:blip>
          <a:srcRect/>
          <a:stretch/>
        </p:blipFill>
        <p:spPr>
          <a:xfrm>
            <a:off x="376669" y="6343714"/>
            <a:ext cx="1267977" cy="294224"/>
          </a:xfrm>
          <a:prstGeom prst="rect">
            <a:avLst/>
          </a:prstGeom>
          <a:noFill/>
          <a:ln>
            <a:noFill/>
          </a:ln>
        </p:spPr>
      </p:pic>
      <p:cxnSp>
        <p:nvCxnSpPr>
          <p:cNvPr id="12" name="Straight Connector 11">
            <a:extLst>
              <a:ext uri="{FF2B5EF4-FFF2-40B4-BE49-F238E27FC236}">
                <a16:creationId xmlns:a16="http://schemas.microsoft.com/office/drawing/2014/main" id="{90D1EAD6-3FF7-4890-9189-B3D60FF72AD7}"/>
              </a:ext>
            </a:extLst>
          </p:cNvPr>
          <p:cNvCxnSpPr/>
          <p:nvPr/>
        </p:nvCxnSpPr>
        <p:spPr>
          <a:xfrm>
            <a:off x="0" y="6170786"/>
            <a:ext cx="12192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3079;p386">
            <a:extLst>
              <a:ext uri="{FF2B5EF4-FFF2-40B4-BE49-F238E27FC236}">
                <a16:creationId xmlns:a16="http://schemas.microsoft.com/office/drawing/2014/main" id="{2B190F44-7D54-4B7A-8809-CD2AA809EA80}"/>
              </a:ext>
            </a:extLst>
          </p:cNvPr>
          <p:cNvSpPr txBox="1">
            <a:spLocks/>
          </p:cNvSpPr>
          <p:nvPr/>
        </p:nvSpPr>
        <p:spPr>
          <a:xfrm>
            <a:off x="347030" y="280665"/>
            <a:ext cx="11278800" cy="699837"/>
          </a:xfrm>
          <a:prstGeom prst="rect">
            <a:avLst/>
          </a:prstGeom>
          <a:noFill/>
          <a:ln>
            <a:noFill/>
          </a:ln>
        </p:spPr>
        <p:txBody>
          <a:bodyPr spcFirstLastPara="1" wrap="square" lIns="0" tIns="0" rIns="0" bIns="0" anchor="b"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spcBef>
                <a:spcPts val="0"/>
              </a:spcBef>
              <a:buSzPts val="4200"/>
            </a:pPr>
            <a:r>
              <a:rPr lang="en-US" dirty="0">
                <a:solidFill>
                  <a:schemeClr val="bg1"/>
                </a:solidFill>
                <a:latin typeface="Bahnschrift SemiBold" panose="020B0502040204020203" pitchFamily="34" charset="0"/>
              </a:rPr>
              <a:t>Xenium </a:t>
            </a:r>
            <a:r>
              <a:rPr lang="en-US" dirty="0">
                <a:solidFill>
                  <a:srgbClr val="0070C0"/>
                </a:solidFill>
                <a:latin typeface="Bahnschrift SemiBold" panose="020B0502040204020203" pitchFamily="34" charset="0"/>
              </a:rPr>
              <a:t>In Situ</a:t>
            </a:r>
          </a:p>
        </p:txBody>
      </p:sp>
      <p:pic>
        <p:nvPicPr>
          <p:cNvPr id="2050" name="Picture 2" descr="Xenium breast cancer sample data">
            <a:extLst>
              <a:ext uri="{FF2B5EF4-FFF2-40B4-BE49-F238E27FC236}">
                <a16:creationId xmlns:a16="http://schemas.microsoft.com/office/drawing/2014/main" id="{5C7962C7-ED1E-1A33-0EF0-B5F29F9482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4675" y="1295401"/>
            <a:ext cx="85026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99810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7B03EAA-A862-6320-653C-6C8C3BB91BC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870" t="32132" r="7624" b="36594"/>
          <a:stretch/>
        </p:blipFill>
        <p:spPr>
          <a:xfrm>
            <a:off x="14683" y="22167"/>
            <a:ext cx="2302324" cy="848556"/>
          </a:xfrm>
          <a:prstGeom prst="rect">
            <a:avLst/>
          </a:prstGeom>
        </p:spPr>
      </p:pic>
      <p:pic>
        <p:nvPicPr>
          <p:cNvPr id="13" name="Picture 2" descr="S/F RNA Lysis Buffer">
            <a:extLst>
              <a:ext uri="{FF2B5EF4-FFF2-40B4-BE49-F238E27FC236}">
                <a16:creationId xmlns:a16="http://schemas.microsoft.com/office/drawing/2014/main" id="{3CB48C9C-3CD7-2037-F9BC-1C79134B4F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4176" y="96547"/>
            <a:ext cx="1062258" cy="55333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71">
            <a:extLst>
              <a:ext uri="{FF2B5EF4-FFF2-40B4-BE49-F238E27FC236}">
                <a16:creationId xmlns:a16="http://schemas.microsoft.com/office/drawing/2014/main" id="{E7669B3E-3612-970D-8405-AC252DD2AA88}"/>
              </a:ext>
            </a:extLst>
          </p:cNvPr>
          <p:cNvSpPr/>
          <p:nvPr/>
        </p:nvSpPr>
        <p:spPr>
          <a:xfrm>
            <a:off x="1764701" y="1452975"/>
            <a:ext cx="8449236" cy="2286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83" b="1" dirty="0">
                <a:solidFill>
                  <a:schemeClr val="tx1"/>
                </a:solidFill>
              </a:rPr>
              <a:t>THANK YOU FOR YOUR ATTENTION</a:t>
            </a:r>
            <a:r>
              <a:rPr lang="vi-VN" sz="3883" b="1" dirty="0">
                <a:solidFill>
                  <a:schemeClr val="tx1"/>
                </a:solidFill>
              </a:rPr>
              <a:t> and Q&amp;A</a:t>
            </a:r>
            <a:r>
              <a:rPr lang="en-US" sz="3883" b="1" dirty="0">
                <a:solidFill>
                  <a:schemeClr val="tx1"/>
                </a:solidFill>
              </a:rPr>
              <a:t>!</a:t>
            </a:r>
          </a:p>
        </p:txBody>
      </p:sp>
      <p:sp>
        <p:nvSpPr>
          <p:cNvPr id="6" name="Rectangle: Rounded Corners 71">
            <a:extLst>
              <a:ext uri="{FF2B5EF4-FFF2-40B4-BE49-F238E27FC236}">
                <a16:creationId xmlns:a16="http://schemas.microsoft.com/office/drawing/2014/main" id="{89468CC6-0D73-A35C-C750-3A7D71CDC26F}"/>
              </a:ext>
            </a:extLst>
          </p:cNvPr>
          <p:cNvSpPr/>
          <p:nvPr/>
        </p:nvSpPr>
        <p:spPr>
          <a:xfrm>
            <a:off x="1764701" y="4424921"/>
            <a:ext cx="8449236" cy="1143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71" dirty="0">
                <a:solidFill>
                  <a:schemeClr val="tx1"/>
                </a:solidFill>
              </a:rPr>
              <a:t>Please contact:</a:t>
            </a:r>
            <a:r>
              <a:rPr lang="vi-VN" sz="2471" dirty="0">
                <a:solidFill>
                  <a:schemeClr val="tx1"/>
                </a:solidFill>
              </a:rPr>
              <a:t>loi.lp</a:t>
            </a:r>
            <a:r>
              <a:rPr lang="en-US" sz="2471" dirty="0">
                <a:solidFill>
                  <a:schemeClr val="tx1"/>
                </a:solidFill>
                <a:hlinkClick r:id="rId5">
                  <a:extLst>
                    <a:ext uri="{A12FA001-AC4F-418D-AE19-62706E023703}">
                      <ahyp:hlinkClr xmlns:ahyp="http://schemas.microsoft.com/office/drawing/2018/hyperlinkcolor" val="tx"/>
                    </a:ext>
                  </a:extLst>
                </a:hlinkClick>
              </a:rPr>
              <a:t>@pacificinformatics.com.vn</a:t>
            </a:r>
            <a:endParaRPr lang="en-US" sz="2471" dirty="0">
              <a:solidFill>
                <a:schemeClr val="tx1"/>
              </a:solidFill>
            </a:endParaRPr>
          </a:p>
          <a:p>
            <a:pPr algn="ctr"/>
            <a:r>
              <a:rPr lang="en-US" sz="2471" dirty="0">
                <a:solidFill>
                  <a:schemeClr val="tx1"/>
                </a:solidFill>
              </a:rPr>
              <a:t>For further information!</a:t>
            </a:r>
          </a:p>
        </p:txBody>
      </p:sp>
    </p:spTree>
    <p:extLst>
      <p:ext uri="{BB962C8B-B14F-4D97-AF65-F5344CB8AC3E}">
        <p14:creationId xmlns:p14="http://schemas.microsoft.com/office/powerpoint/2010/main" val="1020506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188720" y="1574800"/>
            <a:ext cx="8742521" cy="4897120"/>
          </a:xfrm>
        </p:spPr>
        <p:txBody>
          <a:bodyPr>
            <a:noAutofit/>
          </a:bodyPr>
          <a:lstStyle/>
          <a:p>
            <a:r>
              <a:rPr lang="vi-VN" altLang="en-US" sz="1100" dirty="0"/>
              <a:t>N</a:t>
            </a:r>
            <a:r>
              <a:rPr lang="en-US" altLang="en-US" sz="1100" dirty="0"/>
              <a:t>GUYEN CANH HIEP, MD, PhD</a:t>
            </a:r>
          </a:p>
          <a:p>
            <a:r>
              <a:rPr lang="en-US" altLang="en-US" sz="1100" dirty="0"/>
              <a:t>LUONG THI MY HANH, MD, PhD</a:t>
            </a:r>
            <a:endParaRPr lang="vi-VN" altLang="en-US" sz="1100" dirty="0"/>
          </a:p>
          <a:p>
            <a:r>
              <a:rPr lang="vi-VN" altLang="en-US" sz="1100" dirty="0"/>
              <a:t>TRẦN THỊ THANH KHƯƠNG, PhD</a:t>
            </a:r>
          </a:p>
          <a:p>
            <a:r>
              <a:rPr lang="vi-VN" altLang="en-US" sz="1100" dirty="0"/>
              <a:t>CAO THỊ TÀI NGUYÊN, PhD</a:t>
            </a:r>
          </a:p>
          <a:p>
            <a:r>
              <a:rPr lang="en-US" altLang="en-US" sz="1100" dirty="0">
                <a:cs typeface="Calibri Light" panose="020F0302020204030204" pitchFamily="34" charset="0"/>
              </a:rPr>
              <a:t>TRỊNH VẠN </a:t>
            </a:r>
            <a:r>
              <a:rPr lang="vi-VN" altLang="en-US" sz="1100" dirty="0">
                <a:cs typeface="Calibri Light" panose="020F0302020204030204" pitchFamily="34" charset="0"/>
              </a:rPr>
              <a:t>NGỮ, PhD</a:t>
            </a:r>
            <a:r>
              <a:rPr lang="en-US" altLang="en-US" sz="1100" dirty="0">
                <a:cs typeface="Calibri Light" panose="020F0302020204030204" pitchFamily="34" charset="0"/>
              </a:rPr>
              <a:t> </a:t>
            </a:r>
            <a:endParaRPr lang="vi-VN" altLang="en-US" sz="1100" dirty="0">
              <a:cs typeface="Calibri Light" panose="020F0302020204030204" pitchFamily="34" charset="0"/>
            </a:endParaRPr>
          </a:p>
          <a:p>
            <a:r>
              <a:rPr lang="vi-VN" altLang="en-US" sz="1100" dirty="0">
                <a:cs typeface="Calibri Light" panose="020F0302020204030204" pitchFamily="34" charset="0"/>
                <a:sym typeface="+mn-ea"/>
              </a:rPr>
              <a:t>LE MINH THONG, PhD</a:t>
            </a:r>
          </a:p>
          <a:p>
            <a:r>
              <a:rPr lang="vi-VN" altLang="en-US" sz="1100" dirty="0">
                <a:cs typeface="Calibri Light" panose="020F0302020204030204" pitchFamily="34" charset="0"/>
                <a:sym typeface="+mn-ea"/>
              </a:rPr>
              <a:t>Bsc. </a:t>
            </a:r>
            <a:r>
              <a:rPr lang="en-US" altLang="en-US" sz="1100" dirty="0">
                <a:cs typeface="Calibri Light" panose="020F0302020204030204" pitchFamily="34" charset="0"/>
                <a:sym typeface="+mn-ea"/>
              </a:rPr>
              <a:t>LÊ NHẤT THÔNG</a:t>
            </a:r>
            <a:endParaRPr lang="en-US" sz="1100" dirty="0">
              <a:cs typeface="Calibri Light" panose="020F0302020204030204" pitchFamily="34" charset="0"/>
            </a:endParaRPr>
          </a:p>
          <a:p>
            <a:r>
              <a:rPr lang="vi-VN" altLang="en-US" sz="1100" dirty="0">
                <a:cs typeface="Calibri Light" panose="020F0302020204030204" pitchFamily="34" charset="0"/>
                <a:sym typeface="+mn-ea"/>
              </a:rPr>
              <a:t>Bsc. </a:t>
            </a:r>
            <a:r>
              <a:rPr lang="en-US" altLang="en-US" sz="1100" dirty="0">
                <a:cs typeface="Calibri Light" panose="020F0302020204030204" pitchFamily="34" charset="0"/>
                <a:sym typeface="+mn-ea"/>
              </a:rPr>
              <a:t>PHẠM MAI TÂM </a:t>
            </a:r>
            <a:endParaRPr lang="en-US" sz="1100" dirty="0">
              <a:cs typeface="Calibri Light" panose="020F0302020204030204" pitchFamily="34" charset="0"/>
            </a:endParaRPr>
          </a:p>
          <a:p>
            <a:r>
              <a:rPr lang="vi-VN" sz="1100" dirty="0">
                <a:cs typeface="Calibri Light" panose="020F0302020204030204" pitchFamily="34" charset="0"/>
                <a:sym typeface="+mn-ea"/>
              </a:rPr>
              <a:t>Bsc. </a:t>
            </a:r>
            <a:r>
              <a:rPr lang="en-US" sz="1100" dirty="0">
                <a:cs typeface="Calibri Light" panose="020F0302020204030204" pitchFamily="34" charset="0"/>
                <a:sym typeface="+mn-ea"/>
              </a:rPr>
              <a:t>NGUYỄN TẤN THANH GIANG</a:t>
            </a:r>
            <a:endParaRPr lang="vi-VN" sz="1100" dirty="0">
              <a:cs typeface="Calibri Light" panose="020F0302020204030204" pitchFamily="34" charset="0"/>
              <a:sym typeface="+mn-ea"/>
            </a:endParaRPr>
          </a:p>
          <a:p>
            <a:r>
              <a:rPr lang="vi-VN" sz="1100" dirty="0">
                <a:cs typeface="Calibri Light" panose="020F0302020204030204" pitchFamily="34" charset="0"/>
                <a:sym typeface="+mn-ea"/>
              </a:rPr>
              <a:t>Bsc. NGUYỄN ANH XUÂN</a:t>
            </a:r>
            <a:endParaRPr lang="en-US" sz="1100" dirty="0">
              <a:cs typeface="Calibri Light" panose="020F0302020204030204" pitchFamily="34" charset="0"/>
              <a:sym typeface="+mn-ea"/>
            </a:endParaRPr>
          </a:p>
          <a:p>
            <a:r>
              <a:rPr lang="en-US" sz="1100" dirty="0" err="1">
                <a:cs typeface="Calibri Light" panose="020F0302020204030204" pitchFamily="34" charset="0"/>
                <a:sym typeface="+mn-ea"/>
              </a:rPr>
              <a:t>Bsc</a:t>
            </a:r>
            <a:r>
              <a:rPr lang="en-US" sz="1100" dirty="0">
                <a:cs typeface="Calibri Light" panose="020F0302020204030204" pitchFamily="34" charset="0"/>
                <a:sym typeface="+mn-ea"/>
              </a:rPr>
              <a:t>. LE VAN HIEU</a:t>
            </a:r>
            <a:endParaRPr lang="vi-VN" sz="1100" dirty="0">
              <a:cs typeface="Calibri Light" panose="020F0302020204030204" pitchFamily="34" charset="0"/>
              <a:sym typeface="+mn-ea"/>
            </a:endParaRPr>
          </a:p>
          <a:p>
            <a:r>
              <a:rPr lang="vi-VN" sz="1100" dirty="0">
                <a:cs typeface="Calibri Light" panose="020F0302020204030204" pitchFamily="34" charset="0"/>
                <a:sym typeface="+mn-ea"/>
              </a:rPr>
              <a:t>Bsc. NGUYỄN MINH HOÀNG</a:t>
            </a:r>
          </a:p>
          <a:p>
            <a:r>
              <a:rPr lang="vi-VN" altLang="en-US" sz="1100" dirty="0">
                <a:cs typeface="Calibri Light" panose="020F0302020204030204" pitchFamily="34" charset="0"/>
                <a:sym typeface="+mn-ea"/>
              </a:rPr>
              <a:t>Bsc. TRẦN BÁ THIÊN</a:t>
            </a:r>
          </a:p>
          <a:p>
            <a:r>
              <a:rPr lang="vi-VN" altLang="en-US" sz="1100" dirty="0">
                <a:cs typeface="Calibri Light" panose="020F0302020204030204" pitchFamily="34" charset="0"/>
                <a:sym typeface="+mn-ea"/>
              </a:rPr>
              <a:t>ONG</a:t>
            </a:r>
            <a:r>
              <a:rPr lang="en-US" altLang="en-US" sz="1100" dirty="0">
                <a:cs typeface="Calibri Light" panose="020F0302020204030204" pitchFamily="34" charset="0"/>
                <a:sym typeface="+mn-ea"/>
              </a:rPr>
              <a:t> PHUC THINH</a:t>
            </a:r>
            <a:r>
              <a:rPr lang="vi-VN" altLang="en-US" sz="1100" dirty="0">
                <a:cs typeface="Calibri Light" panose="020F0302020204030204" pitchFamily="34" charset="0"/>
                <a:sym typeface="+mn-ea"/>
              </a:rPr>
              <a:t>, MD</a:t>
            </a:r>
          </a:p>
          <a:p>
            <a:r>
              <a:rPr lang="vi-VN" altLang="en-US" sz="1100" dirty="0">
                <a:cs typeface="Calibri Light" panose="020F0302020204030204" pitchFamily="34" charset="0"/>
                <a:sym typeface="+mn-ea"/>
              </a:rPr>
              <a:t>NGU</a:t>
            </a:r>
            <a:r>
              <a:rPr lang="en-US" altLang="en-US" sz="1100" dirty="0">
                <a:cs typeface="Calibri Light" panose="020F0302020204030204" pitchFamily="34" charset="0"/>
                <a:sym typeface="+mn-ea"/>
              </a:rPr>
              <a:t>YEN HUY THINH</a:t>
            </a:r>
            <a:r>
              <a:rPr lang="vi-VN" altLang="en-US" sz="1100" dirty="0">
                <a:cs typeface="Calibri Light" panose="020F0302020204030204" pitchFamily="34" charset="0"/>
                <a:sym typeface="+mn-ea"/>
              </a:rPr>
              <a:t>, MD</a:t>
            </a:r>
          </a:p>
          <a:p>
            <a:r>
              <a:rPr lang="en-US" altLang="en-US" sz="1100" dirty="0">
                <a:cs typeface="Calibri Light" panose="020F0302020204030204" pitchFamily="34" charset="0"/>
                <a:sym typeface="+mn-ea"/>
              </a:rPr>
              <a:t>DAO NGOC BAC</a:t>
            </a:r>
            <a:r>
              <a:rPr lang="vi-VN" altLang="en-US" sz="1100" dirty="0">
                <a:cs typeface="Calibri Light" panose="020F0302020204030204" pitchFamily="34" charset="0"/>
                <a:sym typeface="+mn-ea"/>
              </a:rPr>
              <a:t>, MD, Msc</a:t>
            </a:r>
          </a:p>
          <a:p>
            <a:r>
              <a:rPr lang="en-US" altLang="en-US" sz="1100" dirty="0">
                <a:cs typeface="Calibri Light" panose="020F0302020204030204" pitchFamily="34" charset="0"/>
                <a:sym typeface="+mn-ea"/>
              </a:rPr>
              <a:t>NGUYEN PHAN XUAN TRUONG</a:t>
            </a:r>
            <a:r>
              <a:rPr lang="vi-VN" altLang="en-US" sz="1100" dirty="0">
                <a:cs typeface="Calibri Light" panose="020F0302020204030204" pitchFamily="34" charset="0"/>
                <a:sym typeface="+mn-ea"/>
              </a:rPr>
              <a:t>, MD</a:t>
            </a:r>
          </a:p>
          <a:p>
            <a:r>
              <a:rPr lang="vi-VN" altLang="en-US" sz="1100" dirty="0">
                <a:cs typeface="Calibri Light" panose="020F0302020204030204" pitchFamily="34" charset="0"/>
                <a:sym typeface="+mn-ea"/>
              </a:rPr>
              <a:t>TR</a:t>
            </a:r>
            <a:r>
              <a:rPr lang="en-US" altLang="en-US" sz="1100" dirty="0">
                <a:cs typeface="Calibri Light" panose="020F0302020204030204" pitchFamily="34" charset="0"/>
                <a:sym typeface="+mn-ea"/>
              </a:rPr>
              <a:t>AN NGUYEN TRONG PHU</a:t>
            </a:r>
            <a:r>
              <a:rPr lang="vi-VN" altLang="en-US" sz="1100" dirty="0">
                <a:cs typeface="Calibri Light" panose="020F0302020204030204" pitchFamily="34" charset="0"/>
                <a:sym typeface="+mn-ea"/>
              </a:rPr>
              <a:t>, MD</a:t>
            </a:r>
            <a:endParaRPr lang="en-US" altLang="en-US" sz="1100" dirty="0">
              <a:cs typeface="Calibri Light" panose="020F0302020204030204" pitchFamily="34" charset="0"/>
            </a:endParaRPr>
          </a:p>
        </p:txBody>
      </p:sp>
      <p:sp>
        <p:nvSpPr>
          <p:cNvPr id="4" name="Title 3"/>
          <p:cNvSpPr>
            <a:spLocks noGrp="1"/>
          </p:cNvSpPr>
          <p:nvPr>
            <p:ph type="title"/>
          </p:nvPr>
        </p:nvSpPr>
        <p:spPr>
          <a:xfrm>
            <a:off x="909320" y="386080"/>
            <a:ext cx="10373359" cy="888955"/>
          </a:xfrm>
        </p:spPr>
        <p:txBody>
          <a:bodyPr>
            <a:noAutofit/>
          </a:bodyPr>
          <a:lstStyle/>
          <a:p>
            <a:pPr algn="ctr"/>
            <a:r>
              <a:rPr lang="en-US" altLang="en-US" sz="3200" b="1" dirty="0">
                <a:cs typeface="Calibri Light" panose="020F0302020204030204" pitchFamily="34" charset="0"/>
                <a:sym typeface="+mn-ea"/>
              </a:rPr>
              <a:t>Acknowledgement</a:t>
            </a:r>
            <a:br>
              <a:rPr lang="vi-VN" altLang="en-US" sz="3200" b="1" dirty="0">
                <a:sym typeface="+mn-ea"/>
              </a:rPr>
            </a:br>
            <a:r>
              <a:rPr lang="vi-VN" altLang="en-US" sz="3200" b="1" dirty="0">
                <a:sym typeface="+mn-ea"/>
              </a:rPr>
              <a:t>Collaborators and Students in Viet Nam</a:t>
            </a:r>
            <a:endParaRPr lang="en-US" altLang="en-US" sz="3200" b="1" dirty="0">
              <a:sym typeface="+mn-ea"/>
            </a:endParaRPr>
          </a:p>
        </p:txBody>
      </p:sp>
      <p:sp>
        <p:nvSpPr>
          <p:cNvPr id="5" name="TextBox 4">
            <a:extLst>
              <a:ext uri="{FF2B5EF4-FFF2-40B4-BE49-F238E27FC236}">
                <a16:creationId xmlns:a16="http://schemas.microsoft.com/office/drawing/2014/main" id="{7A8A5A89-6239-FFAD-D95C-0245680199A7}"/>
              </a:ext>
            </a:extLst>
          </p:cNvPr>
          <p:cNvSpPr txBox="1"/>
          <p:nvPr/>
        </p:nvSpPr>
        <p:spPr>
          <a:xfrm>
            <a:off x="6014720" y="3342316"/>
            <a:ext cx="5557520" cy="461665"/>
          </a:xfrm>
          <a:prstGeom prst="rect">
            <a:avLst/>
          </a:prstGeom>
          <a:noFill/>
        </p:spPr>
        <p:txBody>
          <a:bodyPr wrap="square">
            <a:spAutoFit/>
          </a:bodyPr>
          <a:lstStyle/>
          <a:p>
            <a:r>
              <a:rPr lang="en-US" altLang="en-US" sz="2400" b="1" dirty="0">
                <a:latin typeface="Calibri Light" panose="020F0302020204030204" pitchFamily="34" charset="0"/>
              </a:rPr>
              <a:t>All member of </a:t>
            </a:r>
            <a:r>
              <a:rPr lang="en-US" altLang="en-US" sz="2400" b="1" dirty="0" err="1">
                <a:latin typeface="Calibri Light" panose="020F0302020204030204" pitchFamily="34" charset="0"/>
              </a:rPr>
              <a:t>VnPathoinformatics</a:t>
            </a:r>
            <a:r>
              <a:rPr lang="en-US" altLang="en-US" sz="2400" b="1" dirty="0">
                <a:latin typeface="Calibri Light" panose="020F0302020204030204" pitchFamily="34" charset="0"/>
              </a:rPr>
              <a:t> group</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7B03EAA-A862-6320-653C-6C8C3BB91BC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870" t="32132" r="7624" b="36594"/>
          <a:stretch/>
        </p:blipFill>
        <p:spPr>
          <a:xfrm>
            <a:off x="14683" y="22167"/>
            <a:ext cx="2302324" cy="848556"/>
          </a:xfrm>
          <a:prstGeom prst="rect">
            <a:avLst/>
          </a:prstGeom>
        </p:spPr>
      </p:pic>
      <p:pic>
        <p:nvPicPr>
          <p:cNvPr id="13" name="Picture 2" descr="S/F RNA Lysis Buffer">
            <a:extLst>
              <a:ext uri="{FF2B5EF4-FFF2-40B4-BE49-F238E27FC236}">
                <a16:creationId xmlns:a16="http://schemas.microsoft.com/office/drawing/2014/main" id="{3CB48C9C-3CD7-2037-F9BC-1C79134B4F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4176" y="96547"/>
            <a:ext cx="1062258" cy="55333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AF89BC-139C-08D9-199F-FCF4A17E5DF7}"/>
              </a:ext>
            </a:extLst>
          </p:cNvPr>
          <p:cNvSpPr txBox="1"/>
          <p:nvPr/>
        </p:nvSpPr>
        <p:spPr>
          <a:xfrm>
            <a:off x="2565795" y="221575"/>
            <a:ext cx="8189592" cy="744178"/>
          </a:xfrm>
          <a:prstGeom prst="rect">
            <a:avLst/>
          </a:prstGeom>
          <a:noFill/>
        </p:spPr>
        <p:txBody>
          <a:bodyPr wrap="square" rtlCol="0">
            <a:spAutoFit/>
          </a:bodyPr>
          <a:lstStyle/>
          <a:p>
            <a:pPr algn="ctr"/>
            <a:r>
              <a:rPr lang="vi-VN" sz="4236" dirty="0">
                <a:solidFill>
                  <a:srgbClr val="009549"/>
                </a:solidFill>
                <a:latin typeface="Calibri Light" panose="020F0302020204030204" pitchFamily="34" charset="0"/>
              </a:rPr>
              <a:t>The </a:t>
            </a:r>
            <a:r>
              <a:rPr lang="en-US" sz="4236" dirty="0">
                <a:solidFill>
                  <a:srgbClr val="009549"/>
                </a:solidFill>
                <a:latin typeface="Calibri Light" panose="020F0302020204030204" pitchFamily="34" charset="0"/>
              </a:rPr>
              <a:t>Bioinformatics Team Members</a:t>
            </a:r>
          </a:p>
        </p:txBody>
      </p:sp>
      <p:graphicFrame>
        <p:nvGraphicFramePr>
          <p:cNvPr id="23" name="Table 3">
            <a:extLst>
              <a:ext uri="{FF2B5EF4-FFF2-40B4-BE49-F238E27FC236}">
                <a16:creationId xmlns:a16="http://schemas.microsoft.com/office/drawing/2014/main" id="{F71E36BC-DE41-25E8-14E7-F6842A4EF0D9}"/>
              </a:ext>
            </a:extLst>
          </p:cNvPr>
          <p:cNvGraphicFramePr>
            <a:graphicFrameLocks noGrp="1"/>
          </p:cNvGraphicFramePr>
          <p:nvPr/>
        </p:nvGraphicFramePr>
        <p:xfrm>
          <a:off x="1402643" y="1038695"/>
          <a:ext cx="9601535" cy="5722758"/>
        </p:xfrm>
        <a:graphic>
          <a:graphicData uri="http://schemas.openxmlformats.org/drawingml/2006/table">
            <a:tbl>
              <a:tblPr firstRow="1" bandRow="1"/>
              <a:tblGrid>
                <a:gridCol w="3002028">
                  <a:extLst>
                    <a:ext uri="{9D8B030D-6E8A-4147-A177-3AD203B41FA5}">
                      <a16:colId xmlns:a16="http://schemas.microsoft.com/office/drawing/2014/main" val="1242122772"/>
                    </a:ext>
                  </a:extLst>
                </a:gridCol>
                <a:gridCol w="2060433">
                  <a:extLst>
                    <a:ext uri="{9D8B030D-6E8A-4147-A177-3AD203B41FA5}">
                      <a16:colId xmlns:a16="http://schemas.microsoft.com/office/drawing/2014/main" val="4096066571"/>
                    </a:ext>
                  </a:extLst>
                </a:gridCol>
                <a:gridCol w="2019633">
                  <a:extLst>
                    <a:ext uri="{9D8B030D-6E8A-4147-A177-3AD203B41FA5}">
                      <a16:colId xmlns:a16="http://schemas.microsoft.com/office/drawing/2014/main" val="3872526608"/>
                    </a:ext>
                  </a:extLst>
                </a:gridCol>
                <a:gridCol w="2519441">
                  <a:extLst>
                    <a:ext uri="{9D8B030D-6E8A-4147-A177-3AD203B41FA5}">
                      <a16:colId xmlns:a16="http://schemas.microsoft.com/office/drawing/2014/main" val="1895886208"/>
                    </a:ext>
                  </a:extLst>
                </a:gridCol>
              </a:tblGrid>
              <a:tr h="391778">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algn="ctr"/>
                      <a:r>
                        <a:rPr lang="vi-VN" sz="1900" dirty="0">
                          <a:latin typeface="Calibri Light" panose="020F0302020204030204" pitchFamily="34" charset="0"/>
                        </a:rPr>
                        <a:t>Name and Role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algn="ctr"/>
                      <a:r>
                        <a:rPr lang="vi-VN" sz="1900" dirty="0">
                          <a:latin typeface="Calibri Light" panose="020F0302020204030204" pitchFamily="34" charset="0"/>
                        </a:rPr>
                        <a:t>Profile Picture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900" dirty="0">
                          <a:latin typeface="Calibri Light" panose="020F0302020204030204" pitchFamily="34" charset="0"/>
                        </a:rPr>
                        <a:t>Profile Picture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900" dirty="0">
                          <a:latin typeface="Calibri Light" panose="020F0302020204030204" pitchFamily="34" charset="0"/>
                        </a:rPr>
                        <a:t>Name and Role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121966919"/>
                  </a:ext>
                </a:extLst>
              </a:tr>
              <a:tr h="1255835">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l">
                        <a:spcBef>
                          <a:spcPts val="106"/>
                        </a:spcBef>
                      </a:pPr>
                      <a:r>
                        <a:rPr lang="en-US" sz="1900" b="1" spc="4" dirty="0">
                          <a:solidFill>
                            <a:schemeClr val="tx1"/>
                          </a:solidFill>
                          <a:latin typeface="Calibri Light" panose="020F0302020204030204" pitchFamily="34" charset="0"/>
                          <a:cs typeface="Carlito"/>
                        </a:rPr>
                        <a:t>Luu Phuc-Loi</a:t>
                      </a:r>
                      <a:r>
                        <a:rPr lang="en-US" sz="1900" b="0" spc="4" dirty="0">
                          <a:solidFill>
                            <a:schemeClr val="tx1"/>
                          </a:solidFill>
                          <a:latin typeface="Calibri Light" panose="020F0302020204030204" pitchFamily="34" charset="0"/>
                          <a:cs typeface="Carlito"/>
                        </a:rPr>
                        <a:t>, PhD</a:t>
                      </a:r>
                      <a:endParaRPr lang="en-US" sz="1900" b="0" dirty="0">
                        <a:solidFill>
                          <a:schemeClr val="tx1"/>
                        </a:solidFill>
                        <a:latin typeface="Calibri Light" panose="020F0302020204030204" pitchFamily="34" charset="0"/>
                        <a:cs typeface="Carlito"/>
                      </a:endParaRPr>
                    </a:p>
                    <a:p>
                      <a:pPr algn="l">
                        <a:spcBef>
                          <a:spcPts val="18"/>
                        </a:spcBef>
                      </a:pPr>
                      <a:r>
                        <a:rPr lang="en-US" sz="1900" spc="4" dirty="0">
                          <a:solidFill>
                            <a:schemeClr val="tx1"/>
                          </a:solidFill>
                          <a:latin typeface="Calibri Light" panose="020F0302020204030204" pitchFamily="34" charset="0"/>
                          <a:cs typeface="Carlito"/>
                        </a:rPr>
                        <a:t>Team Lead</a:t>
                      </a:r>
                      <a:endParaRPr lang="vi-VN" sz="1900" spc="4" dirty="0">
                        <a:solidFill>
                          <a:schemeClr val="tx1"/>
                        </a:solidFill>
                        <a:latin typeface="Calibri Light" panose="020F0302020204030204" pitchFamily="34" charset="0"/>
                        <a:cs typeface="Carlito"/>
                      </a:endParaRPr>
                    </a:p>
                    <a:p>
                      <a:pPr algn="l">
                        <a:spcBef>
                          <a:spcPts val="18"/>
                        </a:spcBef>
                      </a:pPr>
                      <a:endParaRPr lang="vi-VN" sz="1900" spc="4" dirty="0">
                        <a:solidFill>
                          <a:schemeClr val="tx1"/>
                        </a:solidFill>
                        <a:latin typeface="Calibri Light" panose="020F0302020204030204" pitchFamily="34" charset="0"/>
                        <a:cs typeface="Carlito"/>
                      </a:endParaRPr>
                    </a:p>
                    <a:p>
                      <a:pPr algn="l">
                        <a:spcBef>
                          <a:spcPts val="18"/>
                        </a:spcBef>
                      </a:pPr>
                      <a:endParaRPr lang="vi-VN" sz="1900" spc="4" dirty="0">
                        <a:solidFill>
                          <a:schemeClr val="tx1"/>
                        </a:solidFill>
                        <a:latin typeface="Calibri Light" panose="020F0302020204030204" pitchFamily="34" charset="0"/>
                        <a:cs typeface="Carlito"/>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vi-VN"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fi-FI" sz="1900" b="1" dirty="0">
                          <a:latin typeface="Calibri Light" panose="020F0302020204030204" pitchFamily="34" charset="0"/>
                        </a:rPr>
                        <a:t>Nguyen Viet Tuan</a:t>
                      </a:r>
                      <a:r>
                        <a:rPr lang="fi-FI" sz="1900" b="0" dirty="0">
                          <a:latin typeface="Calibri Light" panose="020F0302020204030204" pitchFamily="34" charset="0"/>
                        </a:rPr>
                        <a:t>, PhD</a:t>
                      </a:r>
                    </a:p>
                    <a:p>
                      <a:pPr algn="r"/>
                      <a:r>
                        <a:rPr lang="fi-FI" sz="1900" b="0" dirty="0">
                          <a:latin typeface="Calibri Light" panose="020F0302020204030204" pitchFamily="34" charset="0"/>
                        </a:rPr>
                        <a:t>Consultant</a:t>
                      </a:r>
                    </a:p>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004484502"/>
                  </a:ext>
                </a:extLst>
              </a:tr>
              <a:tr h="1255835">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r>
                        <a:rPr lang="fr-FR" sz="1900" b="1" dirty="0">
                          <a:latin typeface="Calibri Light" panose="020F0302020204030204" pitchFamily="34" charset="0"/>
                        </a:rPr>
                        <a:t>Du Hoang Tien</a:t>
                      </a:r>
                      <a:r>
                        <a:rPr lang="fr-FR" sz="1900" b="0" dirty="0">
                          <a:latin typeface="Calibri Light" panose="020F0302020204030204" pitchFamily="34" charset="0"/>
                        </a:rPr>
                        <a:t>, </a:t>
                      </a:r>
                      <a:r>
                        <a:rPr lang="vi-VN" sz="1900" b="0" dirty="0">
                          <a:latin typeface="Calibri Light" panose="020F0302020204030204" pitchFamily="34" charset="0"/>
                        </a:rPr>
                        <a:t>Msc.</a:t>
                      </a:r>
                      <a:endParaRPr lang="fr-FR" sz="1900" b="0" dirty="0">
                        <a:latin typeface="Calibri Light" panose="020F0302020204030204" pitchFamily="34" charset="0"/>
                      </a:endParaRPr>
                    </a:p>
                    <a:p>
                      <a:r>
                        <a:rPr lang="fr-FR" sz="1900" b="0" dirty="0">
                          <a:latin typeface="Calibri Light" panose="020F0302020204030204" pitchFamily="34" charset="0"/>
                        </a:rPr>
                        <a:t>Associate</a:t>
                      </a:r>
                    </a:p>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en-US" sz="1900" b="1" dirty="0">
                          <a:latin typeface="Calibri Light" panose="020F0302020204030204" pitchFamily="34" charset="0"/>
                        </a:rPr>
                        <a:t>Phan Vo Thu Nga</a:t>
                      </a:r>
                      <a:r>
                        <a:rPr lang="en-US" sz="1900" b="0" dirty="0">
                          <a:latin typeface="Calibri Light" panose="020F0302020204030204" pitchFamily="34" charset="0"/>
                        </a:rPr>
                        <a:t>, </a:t>
                      </a:r>
                      <a:r>
                        <a:rPr lang="en-US" sz="1900" b="0" dirty="0" err="1">
                          <a:latin typeface="Calibri Light" panose="020F0302020204030204" pitchFamily="34" charset="0"/>
                        </a:rPr>
                        <a:t>Bsc</a:t>
                      </a:r>
                      <a:r>
                        <a:rPr lang="en-US" sz="1900" b="0" dirty="0">
                          <a:latin typeface="Calibri Light" panose="020F0302020204030204" pitchFamily="34" charset="0"/>
                        </a:rPr>
                        <a:t>.</a:t>
                      </a:r>
                    </a:p>
                    <a:p>
                      <a:pPr algn="r"/>
                      <a:r>
                        <a:rPr lang="en-US" sz="1900" b="0" dirty="0">
                          <a:latin typeface="Calibri Light" panose="020F0302020204030204" pitchFamily="34" charset="0"/>
                        </a:rPr>
                        <a:t>Associate</a:t>
                      </a:r>
                    </a:p>
                    <a:p>
                      <a:pPr algn="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41081574"/>
                  </a:ext>
                </a:extLst>
              </a:tr>
              <a:tr h="1245927">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r>
                        <a:rPr lang="vi-VN" sz="1900" b="1" dirty="0">
                          <a:latin typeface="Calibri Light" panose="020F0302020204030204" pitchFamily="34" charset="0"/>
                        </a:rPr>
                        <a:t>Nguyen Le Duc Minh</a:t>
                      </a:r>
                      <a:r>
                        <a:rPr lang="vi-VN" sz="1900" dirty="0">
                          <a:latin typeface="Calibri Light" panose="020F0302020204030204" pitchFamily="34" charset="0"/>
                        </a:rPr>
                        <a:t>, Dr.</a:t>
                      </a:r>
                    </a:p>
                    <a:p>
                      <a:r>
                        <a:rPr lang="vi-VN" sz="1900" dirty="0">
                          <a:latin typeface="Calibri Light" panose="020F0302020204030204" pitchFamily="34" charset="0"/>
                        </a:rPr>
                        <a:t>Genetics Consultant</a:t>
                      </a: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en-US" sz="1900" b="1" dirty="0">
                          <a:latin typeface="Calibri Light" panose="020F0302020204030204" pitchFamily="34" charset="0"/>
                        </a:rPr>
                        <a:t>Tran Thien Tan</a:t>
                      </a:r>
                      <a:r>
                        <a:rPr lang="en-US" sz="1900" b="0" dirty="0">
                          <a:latin typeface="Calibri Light" panose="020F0302020204030204" pitchFamily="34" charset="0"/>
                        </a:rPr>
                        <a:t>, </a:t>
                      </a:r>
                      <a:r>
                        <a:rPr lang="en-US" sz="1900" b="0" dirty="0" err="1">
                          <a:latin typeface="Calibri Light" panose="020F0302020204030204" pitchFamily="34" charset="0"/>
                        </a:rPr>
                        <a:t>Bsc</a:t>
                      </a:r>
                      <a:r>
                        <a:rPr lang="en-US" sz="1900" b="0" dirty="0">
                          <a:latin typeface="Calibri Light" panose="020F0302020204030204" pitchFamily="34" charset="0"/>
                        </a:rPr>
                        <a:t>.</a:t>
                      </a:r>
                    </a:p>
                    <a:p>
                      <a:pPr algn="r"/>
                      <a:r>
                        <a:rPr lang="en-US" sz="1900" b="0" dirty="0">
                          <a:latin typeface="Calibri Light" panose="020F0302020204030204" pitchFamily="34" charset="0"/>
                        </a:rPr>
                        <a:t>Technician</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614860973"/>
                  </a:ext>
                </a:extLst>
              </a:tr>
              <a:tr h="1573383">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l">
                        <a:spcBef>
                          <a:spcPts val="106"/>
                        </a:spcBef>
                      </a:pPr>
                      <a:r>
                        <a:rPr lang="vi-VN" sz="1900" b="1" spc="4" dirty="0">
                          <a:solidFill>
                            <a:schemeClr val="tx1"/>
                          </a:solidFill>
                          <a:latin typeface="Calibri Light" panose="020F0302020204030204" pitchFamily="34" charset="0"/>
                          <a:cs typeface="Carlito"/>
                        </a:rPr>
                        <a:t>Dao Khuong Duy</a:t>
                      </a:r>
                      <a:r>
                        <a:rPr lang="en-US" sz="1900" b="0" spc="4" dirty="0">
                          <a:solidFill>
                            <a:schemeClr val="tx1"/>
                          </a:solidFill>
                          <a:latin typeface="Calibri Light" panose="020F0302020204030204" pitchFamily="34" charset="0"/>
                          <a:cs typeface="Carlito"/>
                        </a:rPr>
                        <a:t>, </a:t>
                      </a:r>
                      <a:r>
                        <a:rPr lang="vi-VN" sz="1900" b="0" spc="4" dirty="0">
                          <a:solidFill>
                            <a:schemeClr val="tx1"/>
                          </a:solidFill>
                          <a:latin typeface="Calibri Light" panose="020F0302020204030204" pitchFamily="34" charset="0"/>
                          <a:cs typeface="Carlito"/>
                        </a:rPr>
                        <a:t>Bsc</a:t>
                      </a:r>
                      <a:r>
                        <a:rPr lang="en-US" sz="1900" b="0" spc="4" dirty="0">
                          <a:solidFill>
                            <a:schemeClr val="tx1"/>
                          </a:solidFill>
                          <a:latin typeface="Calibri Light" panose="020F0302020204030204" pitchFamily="34" charset="0"/>
                          <a:cs typeface="Carlito"/>
                        </a:rPr>
                        <a:t>.</a:t>
                      </a:r>
                      <a:endParaRPr lang="vi-VN" sz="1900" b="0" spc="4" dirty="0">
                        <a:solidFill>
                          <a:schemeClr val="tx1"/>
                        </a:solidFill>
                        <a:latin typeface="Calibri Light" panose="020F0302020204030204" pitchFamily="34" charset="0"/>
                        <a:cs typeface="Carlito"/>
                      </a:endParaRPr>
                    </a:p>
                    <a:p>
                      <a:pPr algn="l">
                        <a:spcBef>
                          <a:spcPts val="106"/>
                        </a:spcBef>
                      </a:pPr>
                      <a:r>
                        <a:rPr lang="vi-VN" sz="1900" spc="4" dirty="0">
                          <a:solidFill>
                            <a:schemeClr val="tx1"/>
                          </a:solidFill>
                          <a:latin typeface="Calibri Light" panose="020F0302020204030204" pitchFamily="34" charset="0"/>
                          <a:cs typeface="Carlito"/>
                        </a:rPr>
                        <a:t>Technician </a:t>
                      </a:r>
                    </a:p>
                    <a:p>
                      <a:pPr algn="r">
                        <a:spcBef>
                          <a:spcPts val="106"/>
                        </a:spcBef>
                      </a:pPr>
                      <a:r>
                        <a:rPr lang="vi-VN" sz="1900" b="1" spc="4" dirty="0">
                          <a:solidFill>
                            <a:schemeClr val="tx1"/>
                          </a:solidFill>
                          <a:latin typeface="Calibri Light" panose="020F0302020204030204" pitchFamily="34" charset="0"/>
                          <a:cs typeface="Carlito"/>
                        </a:rPr>
                        <a:t>Nguyen Minh Hoang</a:t>
                      </a:r>
                      <a:r>
                        <a:rPr lang="en-US" sz="1900" b="0" spc="4" dirty="0">
                          <a:solidFill>
                            <a:schemeClr val="tx1"/>
                          </a:solidFill>
                          <a:latin typeface="Calibri Light" panose="020F0302020204030204" pitchFamily="34" charset="0"/>
                          <a:cs typeface="Carlito"/>
                        </a:rPr>
                        <a:t>, </a:t>
                      </a:r>
                      <a:r>
                        <a:rPr lang="vi-VN" sz="1900" b="0" spc="4" dirty="0">
                          <a:solidFill>
                            <a:schemeClr val="tx1"/>
                          </a:solidFill>
                          <a:latin typeface="Calibri Light" panose="020F0302020204030204" pitchFamily="34" charset="0"/>
                          <a:cs typeface="Carlito"/>
                        </a:rPr>
                        <a:t>Bsc</a:t>
                      </a:r>
                      <a:r>
                        <a:rPr lang="en-US" sz="1900" b="0" spc="4" dirty="0">
                          <a:solidFill>
                            <a:schemeClr val="tx1"/>
                          </a:solidFill>
                          <a:latin typeface="Calibri Light" panose="020F0302020204030204" pitchFamily="34" charset="0"/>
                          <a:cs typeface="Carlito"/>
                        </a:rPr>
                        <a:t>.</a:t>
                      </a:r>
                      <a:endParaRPr lang="vi-VN" sz="1900" b="0" spc="4" dirty="0">
                        <a:solidFill>
                          <a:schemeClr val="tx1"/>
                        </a:solidFill>
                        <a:latin typeface="Calibri Light" panose="020F0302020204030204" pitchFamily="34" charset="0"/>
                        <a:cs typeface="Carlito"/>
                      </a:endParaRPr>
                    </a:p>
                    <a:p>
                      <a:pPr algn="r">
                        <a:spcBef>
                          <a:spcPts val="106"/>
                        </a:spcBef>
                      </a:pPr>
                      <a:r>
                        <a:rPr lang="vi-VN" sz="1900" spc="4" dirty="0">
                          <a:solidFill>
                            <a:schemeClr val="tx1"/>
                          </a:solidFill>
                          <a:latin typeface="Calibri Light" panose="020F0302020204030204" pitchFamily="34" charset="0"/>
                          <a:cs typeface="Carlito"/>
                        </a:rPr>
                        <a:t>Technician</a:t>
                      </a: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vi-VN" sz="1900" b="1" dirty="0">
                          <a:latin typeface="Calibri Light" panose="020F0302020204030204" pitchFamily="34" charset="0"/>
                        </a:rPr>
                        <a:t>Le Van Hieu</a:t>
                      </a:r>
                      <a:r>
                        <a:rPr lang="vi-VN" sz="1900" b="0" dirty="0">
                          <a:latin typeface="Calibri Light" panose="020F0302020204030204" pitchFamily="34" charset="0"/>
                        </a:rPr>
                        <a:t>, Bsc.</a:t>
                      </a:r>
                    </a:p>
                    <a:p>
                      <a:pPr marL="0" marR="0" lvl="0" indent="0" algn="r" defTabSz="914400" rtl="0" eaLnBrk="1" fontAlgn="auto" latinLnBrk="0" hangingPunct="1">
                        <a:lnSpc>
                          <a:spcPct val="100000"/>
                        </a:lnSpc>
                        <a:spcBef>
                          <a:spcPts val="0"/>
                        </a:spcBef>
                        <a:spcAft>
                          <a:spcPts val="0"/>
                        </a:spcAft>
                        <a:buClrTx/>
                        <a:buSzTx/>
                        <a:buFontTx/>
                        <a:buNone/>
                        <a:tabLst/>
                        <a:defRPr/>
                      </a:pPr>
                      <a:r>
                        <a:rPr lang="vi-VN" sz="1900" b="0" dirty="0">
                          <a:latin typeface="Calibri Light" panose="020F0302020204030204" pitchFamily="34" charset="0"/>
                        </a:rPr>
                        <a:t>Technician</a:t>
                      </a: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58902023"/>
                  </a:ext>
                </a:extLst>
              </a:tr>
            </a:tbl>
          </a:graphicData>
        </a:graphic>
      </p:graphicFrame>
      <p:pic>
        <p:nvPicPr>
          <p:cNvPr id="24" name="Picture 23">
            <a:extLst>
              <a:ext uri="{FF2B5EF4-FFF2-40B4-BE49-F238E27FC236}">
                <a16:creationId xmlns:a16="http://schemas.microsoft.com/office/drawing/2014/main" id="{981B51CA-7BA1-6937-F7A8-C6C61FFAFB87}"/>
              </a:ext>
            </a:extLst>
          </p:cNvPr>
          <p:cNvPicPr>
            <a:picLocks noChangeAspect="1"/>
          </p:cNvPicPr>
          <p:nvPr/>
        </p:nvPicPr>
        <p:blipFill>
          <a:blip r:embed="rId5"/>
          <a:stretch>
            <a:fillRect/>
          </a:stretch>
        </p:blipFill>
        <p:spPr>
          <a:xfrm>
            <a:off x="4899815" y="1472843"/>
            <a:ext cx="1196185" cy="1196185"/>
          </a:xfrm>
          <a:prstGeom prst="rect">
            <a:avLst/>
          </a:prstGeom>
        </p:spPr>
      </p:pic>
      <p:sp>
        <p:nvSpPr>
          <p:cNvPr id="25" name="object 3">
            <a:extLst>
              <a:ext uri="{FF2B5EF4-FFF2-40B4-BE49-F238E27FC236}">
                <a16:creationId xmlns:a16="http://schemas.microsoft.com/office/drawing/2014/main" id="{D6AAC392-C526-8431-5F1E-C3A4AE4DF36D}"/>
              </a:ext>
            </a:extLst>
          </p:cNvPr>
          <p:cNvSpPr/>
          <p:nvPr/>
        </p:nvSpPr>
        <p:spPr>
          <a:xfrm>
            <a:off x="6874954" y="1492863"/>
            <a:ext cx="1116756" cy="1156144"/>
          </a:xfrm>
          <a:prstGeom prst="ellipse">
            <a:avLst/>
          </a:prstGeom>
          <a:blipFill>
            <a:blip r:embed="rId6" cstate="print"/>
            <a:stretch>
              <a:fillRect/>
            </a:stretch>
          </a:blipFill>
          <a:ln w="28575">
            <a:solidFill>
              <a:srgbClr val="00B050"/>
            </a:solidFill>
          </a:ln>
        </p:spPr>
        <p:txBody>
          <a:bodyPr wrap="square" lIns="0" tIns="0" rIns="0" bIns="0" rtlCol="0"/>
          <a:lstStyle/>
          <a:p>
            <a:endParaRPr sz="1588" dirty="0">
              <a:solidFill>
                <a:prstClr val="black"/>
              </a:solidFill>
              <a:latin typeface="Calibri Light" panose="020F0302020204030204" pitchFamily="34" charset="0"/>
            </a:endParaRPr>
          </a:p>
        </p:txBody>
      </p:sp>
      <p:pic>
        <p:nvPicPr>
          <p:cNvPr id="26" name="Picture 25">
            <a:extLst>
              <a:ext uri="{FF2B5EF4-FFF2-40B4-BE49-F238E27FC236}">
                <a16:creationId xmlns:a16="http://schemas.microsoft.com/office/drawing/2014/main" id="{D36448BC-2F22-0191-7A0B-CDFFC44DF07C}"/>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977729" y="2767967"/>
            <a:ext cx="960364" cy="1132107"/>
          </a:xfrm>
          <a:prstGeom prst="ellipse">
            <a:avLst/>
          </a:prstGeom>
          <a:ln w="28575">
            <a:solidFill>
              <a:srgbClr val="00B050"/>
            </a:solidFill>
          </a:ln>
        </p:spPr>
      </p:pic>
      <p:sp>
        <p:nvSpPr>
          <p:cNvPr id="27" name="object 15">
            <a:extLst>
              <a:ext uri="{FF2B5EF4-FFF2-40B4-BE49-F238E27FC236}">
                <a16:creationId xmlns:a16="http://schemas.microsoft.com/office/drawing/2014/main" id="{9D679096-53FD-BABE-7F48-73B4941227BC}"/>
              </a:ext>
            </a:extLst>
          </p:cNvPr>
          <p:cNvSpPr/>
          <p:nvPr/>
        </p:nvSpPr>
        <p:spPr>
          <a:xfrm>
            <a:off x="6953149" y="2767966"/>
            <a:ext cx="960364" cy="1132107"/>
          </a:xfrm>
          <a:prstGeom prst="ellipse">
            <a:avLst/>
          </a:prstGeom>
          <a:blipFill>
            <a:blip r:embed="rId9" cstate="print"/>
            <a:stretch>
              <a:fillRect/>
            </a:stretch>
          </a:blipFill>
          <a:ln w="28575">
            <a:solidFill>
              <a:srgbClr val="00B050"/>
            </a:solidFill>
          </a:ln>
        </p:spPr>
        <p:txBody>
          <a:bodyPr wrap="square" lIns="0" tIns="0" rIns="0" bIns="0" rtlCol="0"/>
          <a:lstStyle/>
          <a:p>
            <a:endParaRPr sz="1588" dirty="0">
              <a:solidFill>
                <a:prstClr val="black"/>
              </a:solidFill>
              <a:latin typeface="Calibri Light" panose="020F0302020204030204" pitchFamily="34" charset="0"/>
            </a:endParaRPr>
          </a:p>
        </p:txBody>
      </p:sp>
      <p:pic>
        <p:nvPicPr>
          <p:cNvPr id="28" name="Picture 27" descr="Image preview">
            <a:extLst>
              <a:ext uri="{FF2B5EF4-FFF2-40B4-BE49-F238E27FC236}">
                <a16:creationId xmlns:a16="http://schemas.microsoft.com/office/drawing/2014/main" id="{FDE38FCC-4347-4790-057E-398510BA697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556" r="2646" b="15179"/>
          <a:stretch/>
        </p:blipFill>
        <p:spPr bwMode="auto">
          <a:xfrm>
            <a:off x="4961119" y="3999012"/>
            <a:ext cx="908919" cy="1132107"/>
          </a:xfrm>
          <a:prstGeom prst="ellipse">
            <a:avLst/>
          </a:prstGeom>
          <a:noFill/>
          <a:ln w="28575">
            <a:solidFill>
              <a:srgbClr val="00B050"/>
            </a:solidFill>
          </a:ln>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D6E34D5D-5DC4-8693-6F0E-6CD66E6F54F2}"/>
              </a:ext>
            </a:extLst>
          </p:cNvPr>
          <p:cNvSpPr/>
          <p:nvPr/>
        </p:nvSpPr>
        <p:spPr>
          <a:xfrm>
            <a:off x="6982128" y="4019031"/>
            <a:ext cx="1009582" cy="1132107"/>
          </a:xfrm>
          <a:prstGeom prst="ellipse">
            <a:avLst/>
          </a:prstGeom>
          <a:blipFill>
            <a:blip r:embed="rId11" cstate="print"/>
            <a:stretch>
              <a:fillRect/>
            </a:stretch>
          </a:blipFill>
          <a:ln w="28575">
            <a:solidFill>
              <a:srgbClr val="00B050"/>
            </a:solidFill>
          </a:ln>
        </p:spPr>
        <p:txBody>
          <a:bodyPr wrap="square" lIns="0" tIns="0" rIns="0" bIns="0" rtlCol="0"/>
          <a:lstStyle/>
          <a:p>
            <a:endParaRPr sz="1588" dirty="0">
              <a:solidFill>
                <a:prstClr val="black"/>
              </a:solidFill>
              <a:latin typeface="Calibri Light" panose="020F0302020204030204" pitchFamily="34" charset="0"/>
            </a:endParaRPr>
          </a:p>
        </p:txBody>
      </p:sp>
      <p:pic>
        <p:nvPicPr>
          <p:cNvPr id="30" name="Picture 2" descr="Image preview">
            <a:extLst>
              <a:ext uri="{FF2B5EF4-FFF2-40B4-BE49-F238E27FC236}">
                <a16:creationId xmlns:a16="http://schemas.microsoft.com/office/drawing/2014/main" id="{3FDF0571-FD99-0902-1773-7B0F7547FF3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2088"/>
          <a:stretch/>
        </p:blipFill>
        <p:spPr bwMode="auto">
          <a:xfrm>
            <a:off x="4534043" y="5474966"/>
            <a:ext cx="719563" cy="919602"/>
          </a:xfrm>
          <a:prstGeom prst="ellipse">
            <a:avLst/>
          </a:prstGeom>
          <a:noFill/>
          <a:ln w="28575">
            <a:solidFill>
              <a:srgbClr val="00B050"/>
            </a:solidFill>
          </a:ln>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CFAD145-C6A2-03A8-2C1D-B1B528CF9D1C}"/>
              </a:ext>
            </a:extLst>
          </p:cNvPr>
          <p:cNvPicPr>
            <a:picLocks noChangeAspect="1"/>
          </p:cNvPicPr>
          <p:nvPr/>
        </p:nvPicPr>
        <p:blipFill>
          <a:blip r:embed="rId13"/>
          <a:stretch>
            <a:fillRect/>
          </a:stretch>
        </p:blipFill>
        <p:spPr>
          <a:xfrm>
            <a:off x="5457911" y="5539001"/>
            <a:ext cx="824254" cy="819915"/>
          </a:xfrm>
          <a:prstGeom prst="ellipse">
            <a:avLst/>
          </a:prstGeom>
          <a:ln w="28575">
            <a:solidFill>
              <a:srgbClr val="00B050"/>
            </a:solidFill>
          </a:ln>
        </p:spPr>
      </p:pic>
      <p:pic>
        <p:nvPicPr>
          <p:cNvPr id="32" name="Picture 31">
            <a:extLst>
              <a:ext uri="{FF2B5EF4-FFF2-40B4-BE49-F238E27FC236}">
                <a16:creationId xmlns:a16="http://schemas.microsoft.com/office/drawing/2014/main" id="{CAD7579C-A435-52BD-07DC-56DC6CA1EE6B}"/>
              </a:ext>
            </a:extLst>
          </p:cNvPr>
          <p:cNvPicPr>
            <a:picLocks noChangeAspect="1"/>
          </p:cNvPicPr>
          <p:nvPr/>
        </p:nvPicPr>
        <p:blipFill>
          <a:blip r:embed="rId14"/>
          <a:stretch>
            <a:fillRect/>
          </a:stretch>
        </p:blipFill>
        <p:spPr>
          <a:xfrm>
            <a:off x="6897195" y="5406539"/>
            <a:ext cx="1179446" cy="1056455"/>
          </a:xfrm>
          <a:prstGeom prst="ellipse">
            <a:avLst/>
          </a:prstGeom>
          <a:ln w="28575">
            <a:solidFill>
              <a:srgbClr val="00B050"/>
            </a:solidFill>
          </a:ln>
        </p:spPr>
      </p:pic>
    </p:spTree>
    <p:extLst>
      <p:ext uri="{BB962C8B-B14F-4D97-AF65-F5344CB8AC3E}">
        <p14:creationId xmlns:p14="http://schemas.microsoft.com/office/powerpoint/2010/main" val="11358521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653513-43A4-B613-CEE0-2FEE29DA7493}"/>
              </a:ext>
            </a:extLst>
          </p:cNvPr>
          <p:cNvSpPr>
            <a:spLocks noGrp="1"/>
          </p:cNvSpPr>
          <p:nvPr>
            <p:ph type="title"/>
          </p:nvPr>
        </p:nvSpPr>
        <p:spPr>
          <a:xfrm>
            <a:off x="838200" y="2766218"/>
            <a:ext cx="10515600" cy="1325563"/>
          </a:xfrm>
        </p:spPr>
        <p:txBody>
          <a:bodyPr>
            <a:normAutofit/>
          </a:bodyPr>
          <a:lstStyle/>
          <a:p>
            <a:pPr algn="ctr"/>
            <a:r>
              <a:rPr lang="en-US" sz="4000" dirty="0"/>
              <a:t>Human Genome and Next-Generation Sequencing</a:t>
            </a:r>
          </a:p>
        </p:txBody>
      </p:sp>
      <p:sp>
        <p:nvSpPr>
          <p:cNvPr id="4" name="Slide Number Placeholder 3">
            <a:extLst>
              <a:ext uri="{FF2B5EF4-FFF2-40B4-BE49-F238E27FC236}">
                <a16:creationId xmlns:a16="http://schemas.microsoft.com/office/drawing/2014/main" id="{572CA083-6A6B-D951-6D56-00B00F7BD2D6}"/>
              </a:ext>
            </a:extLst>
          </p:cNvPr>
          <p:cNvSpPr>
            <a:spLocks noGrp="1"/>
          </p:cNvSpPr>
          <p:nvPr>
            <p:ph type="sldNum" sz="quarter" idx="12"/>
          </p:nvPr>
        </p:nvSpPr>
        <p:spPr/>
        <p:txBody>
          <a:bodyPr/>
          <a:lstStyle/>
          <a:p>
            <a:fld id="{49AE70B2-8BF9-45C0-BB95-33D1B9D3A854}" type="slidenum">
              <a:rPr lang="zh-CN" altLang="en-US" smtClean="0"/>
              <a:t>7</a:t>
            </a:fld>
            <a:endParaRPr lang="zh-CN" altLang="en-US"/>
          </a:p>
        </p:txBody>
      </p:sp>
    </p:spTree>
    <p:extLst>
      <p:ext uri="{BB962C8B-B14F-4D97-AF65-F5344CB8AC3E}">
        <p14:creationId xmlns:p14="http://schemas.microsoft.com/office/powerpoint/2010/main" val="30839504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718407" y="1616529"/>
            <a:ext cx="8754611" cy="3624943"/>
          </a:xfrm>
          <a:prstGeom prst="rect">
            <a:avLst/>
          </a:prstGeom>
        </p:spPr>
      </p:pic>
      <p:sp>
        <p:nvSpPr>
          <p:cNvPr id="5" name="Text Box 4"/>
          <p:cNvSpPr txBox="1"/>
          <p:nvPr/>
        </p:nvSpPr>
        <p:spPr>
          <a:xfrm>
            <a:off x="7172982" y="6325401"/>
            <a:ext cx="4697890" cy="343620"/>
          </a:xfrm>
          <a:prstGeom prst="rect">
            <a:avLst/>
          </a:prstGeom>
          <a:noFill/>
        </p:spPr>
        <p:txBody>
          <a:bodyPr wrap="square" rtlCol="0" anchor="t">
            <a:spAutoFit/>
          </a:bodyPr>
          <a:lstStyle/>
          <a:p>
            <a:r>
              <a:rPr lang="en-US" sz="1633" dirty="0">
                <a:latin typeface="Calibri Light" panose="020F0302020204030204" pitchFamily="34" charset="0"/>
              </a:rPr>
              <a:t>https://en.wikipedia.org/wiki/DNA_sequencing</a:t>
            </a:r>
          </a:p>
        </p:txBody>
      </p:sp>
      <p:sp>
        <p:nvSpPr>
          <p:cNvPr id="6" name="Text Box 5"/>
          <p:cNvSpPr txBox="1"/>
          <p:nvPr/>
        </p:nvSpPr>
        <p:spPr>
          <a:xfrm>
            <a:off x="1937402" y="455279"/>
            <a:ext cx="8264755" cy="584775"/>
          </a:xfrm>
          <a:prstGeom prst="rect">
            <a:avLst/>
          </a:prstGeom>
          <a:noFill/>
        </p:spPr>
        <p:txBody>
          <a:bodyPr wrap="square" rtlCol="0" anchor="t">
            <a:spAutoFit/>
          </a:bodyPr>
          <a:lstStyle/>
          <a:p>
            <a:pPr algn="ctr"/>
            <a:r>
              <a:rPr lang="en-US" sz="3200" b="1" dirty="0">
                <a:latin typeface="Calibri Light" panose="020F0302020204030204" pitchFamily="34" charset="0"/>
              </a:rPr>
              <a:t>High-throughput sequencing (HTS) methods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ECAAB3E-E9A0-4662-976B-D666A8A72F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03" b="1587"/>
          <a:stretch>
            <a:fillRect/>
          </a:stretch>
        </p:blipFill>
        <p:spPr bwMode="auto">
          <a:xfrm>
            <a:off x="6347521" y="1393712"/>
            <a:ext cx="3703908" cy="4656568"/>
          </a:xfrm>
          <a:prstGeom prst="rect">
            <a:avLst/>
          </a:prstGeom>
          <a:noFill/>
          <a:ln>
            <a:noFill/>
          </a:ln>
          <a:effectLst>
            <a:glow rad="127000">
              <a:srgbClr val="02102A"/>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a:extLst>
              <a:ext uri="{FF2B5EF4-FFF2-40B4-BE49-F238E27FC236}">
                <a16:creationId xmlns:a16="http://schemas.microsoft.com/office/drawing/2014/main" id="{A10F6103-825E-4A28-B07B-5E9EFAD71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4178" y="1395076"/>
            <a:ext cx="3544684" cy="4663760"/>
          </a:xfrm>
          <a:prstGeom prst="rect">
            <a:avLst/>
          </a:prstGeom>
          <a:noFill/>
          <a:effectLst>
            <a:glow rad="127000">
              <a:srgbClr val="02102A"/>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ED8350-1E65-4280-AC6A-480BAE3AB419}"/>
              </a:ext>
            </a:extLst>
          </p:cNvPr>
          <p:cNvSpPr txBox="1"/>
          <p:nvPr/>
        </p:nvSpPr>
        <p:spPr>
          <a:xfrm>
            <a:off x="142240" y="74217"/>
            <a:ext cx="11948160" cy="1118255"/>
          </a:xfrm>
          <a:prstGeom prst="rect">
            <a:avLst/>
          </a:prstGeom>
          <a:noFill/>
        </p:spPr>
        <p:txBody>
          <a:bodyPr wrap="square"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February 2001: Papers Reporting </a:t>
            </a:r>
          </a:p>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Draft Sequence of Human Genome</a:t>
            </a:r>
          </a:p>
        </p:txBody>
      </p:sp>
      <p:sp>
        <p:nvSpPr>
          <p:cNvPr id="5" name="Text Box 9">
            <a:extLst>
              <a:ext uri="{FF2B5EF4-FFF2-40B4-BE49-F238E27FC236}">
                <a16:creationId xmlns:a16="http://schemas.microsoft.com/office/drawing/2014/main" id="{9AE823E8-C915-474F-8A00-190FEA494AD0}"/>
              </a:ext>
            </a:extLst>
          </p:cNvPr>
          <p:cNvSpPr txBox="1">
            <a:spLocks noChangeArrowheads="1"/>
          </p:cNvSpPr>
          <p:nvPr/>
        </p:nvSpPr>
        <p:spPr bwMode="auto">
          <a:xfrm>
            <a:off x="2795147" y="6178835"/>
            <a:ext cx="20537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HGP Paper</a:t>
            </a:r>
          </a:p>
        </p:txBody>
      </p:sp>
      <p:sp>
        <p:nvSpPr>
          <p:cNvPr id="7" name="Text Box 9">
            <a:extLst>
              <a:ext uri="{FF2B5EF4-FFF2-40B4-BE49-F238E27FC236}">
                <a16:creationId xmlns:a16="http://schemas.microsoft.com/office/drawing/2014/main" id="{3294C323-0F7B-41AB-BC5A-6D984EB6DD5C}"/>
              </a:ext>
            </a:extLst>
          </p:cNvPr>
          <p:cNvSpPr txBox="1">
            <a:spLocks noChangeArrowheads="1"/>
          </p:cNvSpPr>
          <p:nvPr/>
        </p:nvSpPr>
        <p:spPr bwMode="auto">
          <a:xfrm>
            <a:off x="6462389" y="6178835"/>
            <a:ext cx="35808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Venter/Celera Paper</a:t>
            </a:r>
          </a:p>
        </p:txBody>
      </p:sp>
    </p:spTree>
    <p:extLst>
      <p:ext uri="{BB962C8B-B14F-4D97-AF65-F5344CB8AC3E}">
        <p14:creationId xmlns:p14="http://schemas.microsoft.com/office/powerpoint/2010/main" val="2930846619"/>
      </p:ext>
    </p:extLst>
  </p:cSld>
  <p:clrMapOvr>
    <a:masterClrMapping/>
  </p:clrMapOvr>
  <p:transition spd="slow">
    <p:wipe dir="d"/>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Black-Arial">
      <a:majorFont>
        <a:latin typeface="Arial Black"/>
        <a:ea typeface=""/>
        <a:cs typeface=""/>
        <a:font script="Jpan" typeface="ＭＳ ゴシック"/>
        <a:font script="Hang" typeface="굴림"/>
        <a:font script="Hans" typeface="宋体"/>
        <a:font script="Hant" typeface="新細明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643</TotalTime>
  <Words>1165</Words>
  <Application>Microsoft Office PowerPoint</Application>
  <PresentationFormat>Widescreen</PresentationFormat>
  <Paragraphs>277</Paragraphs>
  <Slides>45</Slides>
  <Notes>4</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45</vt:i4>
      </vt:variant>
    </vt:vector>
  </HeadingPairs>
  <TitlesOfParts>
    <vt:vector size="57" baseType="lpstr">
      <vt:lpstr>宋体</vt:lpstr>
      <vt:lpstr>-apple-system</vt:lpstr>
      <vt:lpstr>Arial</vt:lpstr>
      <vt:lpstr>Arial Black</vt:lpstr>
      <vt:lpstr>Bahnschrift SemiBold</vt:lpstr>
      <vt:lpstr>Calibri</vt:lpstr>
      <vt:lpstr>Calibri Light</vt:lpstr>
      <vt:lpstr>Helvetica Neue</vt:lpstr>
      <vt:lpstr>Josefin Sans</vt:lpstr>
      <vt:lpstr>Open Sans</vt:lpstr>
      <vt:lpstr>Times New Roman</vt:lpstr>
      <vt:lpstr>Office Theme</vt:lpstr>
      <vt:lpstr>Giới thiệu phương pháp phân tích dữ liệu phiên mã gene theo cấu trúc không gian và theo từng tế bào đơn</vt:lpstr>
      <vt:lpstr>PowerPoint Presentation</vt:lpstr>
      <vt:lpstr>Self-introduction and Acknowledgement</vt:lpstr>
      <vt:lpstr>Acknowledgement</vt:lpstr>
      <vt:lpstr>Acknowledgement Collaborators and Students in Viet Nam</vt:lpstr>
      <vt:lpstr>PowerPoint Presentation</vt:lpstr>
      <vt:lpstr>Human Genome and Next-Generation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RNA sequencing (RNA-seq)? </vt:lpstr>
      <vt:lpstr>What is RNA sequencing (RNA-seq)? </vt:lpstr>
      <vt:lpstr>What is RNA sequencing (RNA-seq)? </vt:lpstr>
      <vt:lpstr>How can RNA sequencing quantify gene expression? </vt:lpstr>
      <vt:lpstr>Data of life</vt:lpstr>
      <vt:lpstr>Data of life</vt:lpstr>
      <vt:lpstr>Heatmap</vt:lpstr>
      <vt:lpstr>PowerPoint Presentation</vt:lpstr>
      <vt:lpstr>PowerPoint Presentation</vt:lpstr>
      <vt:lpstr>Bulk RNA-seq vs Single-cell RNA-seq</vt:lpstr>
      <vt:lpstr>Bulk RNA-seq vs Single-cell RNA-seq</vt:lpstr>
      <vt:lpstr>Single-cell RNA-seq: sample prepraration</vt:lpstr>
      <vt:lpstr>Single-cell RNA-seq:  sequencing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Bulk ATAC-seq analysis</vt:lpstr>
      <vt:lpstr>PowerPoint Presentation</vt:lpstr>
      <vt:lpstr>scATAC-seq analysis</vt:lpstr>
      <vt:lpstr>PowerPoint Presentation</vt:lpstr>
      <vt:lpstr>PowerPoint Presentation</vt:lpstr>
      <vt:lpstr>Spatial transcriptomics with Visium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UPSTREAMS AND DOWNSTREAMS scRNA-seq ANALYSIS REPORTS</dc:title>
  <dc:creator>ds02</dc:creator>
  <cp:lastModifiedBy>Luu Loi</cp:lastModifiedBy>
  <cp:revision>254</cp:revision>
  <dcterms:created xsi:type="dcterms:W3CDTF">2023-07-11T16:32:07Z</dcterms:created>
  <dcterms:modified xsi:type="dcterms:W3CDTF">2023-08-13T17:22:44Z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1033-11.1.0.9505</vt:lpwstr>
  </property>
</Properties>
</file>